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2" r:id="rId1"/>
  </p:sldMasterIdLst>
  <p:notesMasterIdLst>
    <p:notesMasterId r:id="rId12"/>
  </p:notesMasterIdLst>
  <p:handoutMasterIdLst>
    <p:handoutMasterId r:id="rId13"/>
  </p:handoutMasterIdLst>
  <p:sldIdLst>
    <p:sldId id="282" r:id="rId2"/>
    <p:sldId id="256" r:id="rId3"/>
    <p:sldId id="257" r:id="rId4"/>
    <p:sldId id="275" r:id="rId5"/>
    <p:sldId id="283" r:id="rId6"/>
    <p:sldId id="274" r:id="rId7"/>
    <p:sldId id="273" r:id="rId8"/>
    <p:sldId id="264" r:id="rId9"/>
    <p:sldId id="278" r:id="rId10"/>
    <p:sldId id="280" r:id="rId11"/>
  </p:sldIdLst>
  <p:sldSz cx="9144000" cy="6858000" type="screen4x3"/>
  <p:notesSz cx="7086600" cy="94281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urier New" pitchFamily="4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urier New" pitchFamily="4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urier New" pitchFamily="4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urier New" pitchFamily="4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urier New" pitchFamily="49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urier New" pitchFamily="49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urier New" pitchFamily="49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urier New" pitchFamily="49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urier New" pitchFamily="49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3300"/>
    <a:srgbClr val="800000"/>
    <a:srgbClr val="FF6600"/>
    <a:srgbClr val="FFFF00"/>
    <a:srgbClr val="FF0066"/>
    <a:srgbClr val="99FF99"/>
    <a:srgbClr val="009900"/>
    <a:srgbClr val="CCE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03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6375" y="0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56675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6375" y="8956675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49373FD-B222-4908-96BE-199A5148A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9720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788" y="0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706438"/>
            <a:ext cx="4714875" cy="3536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025" y="4478338"/>
            <a:ext cx="5670550" cy="424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55088"/>
            <a:ext cx="307022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788" y="8955088"/>
            <a:ext cx="307022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0212778-A368-4C84-97CF-B3AF285995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934146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F4D84-9AB6-431D-92D4-8E30DBCEAC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B0F2D-50A0-4FBA-987B-75B35D8E1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606B1-5A6A-4A9A-AAAF-F0AF5458A5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A2D6F-7DB0-48A2-8903-E8F8A8BCC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5BABE-7F01-450D-A9B5-7209CB3D4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2D4A0-52A7-44B9-82AA-BBF8226AB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5EED4-BA47-4144-90B3-FB37C32D11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E5374-E1A5-4B0A-81D1-8A286EBC6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9100A-1AC3-48DD-9BFA-96DE140811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ED6E5-091E-4FC8-9DE9-BE6C4651C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BF158-581B-4B38-A15C-2F6A2CA9CD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E90EB-9983-453C-B36A-9075A474FC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C2BFB-FA58-4C4E-8E6B-B8F13329AC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2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ED55CF05-C961-4763-918F-38F20BD818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33" r:id="rId2"/>
    <p:sldLayoutId id="2147483740" r:id="rId3"/>
    <p:sldLayoutId id="2147483734" r:id="rId4"/>
    <p:sldLayoutId id="2147483741" r:id="rId5"/>
    <p:sldLayoutId id="2147483735" r:id="rId6"/>
    <p:sldLayoutId id="2147483736" r:id="rId7"/>
    <p:sldLayoutId id="2147483742" r:id="rId8"/>
    <p:sldLayoutId id="2147483743" r:id="rId9"/>
    <p:sldLayoutId id="2147483737" r:id="rId10"/>
    <p:sldLayoutId id="2147483738" r:id="rId11"/>
    <p:sldLayoutId id="2147483744" r:id="rId12"/>
    <p:sldLayoutId id="2147483745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663952" y="1143000"/>
            <a:ext cx="6480048" cy="9144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/>
              <a:t>Viruses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6F516C-2D82-4316-AC12-42645FE00141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7" name="Picture 6" descr="imagesELY78SN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2971800"/>
            <a:ext cx="3276600" cy="3276600"/>
          </a:xfrm>
          <a:prstGeom prst="rect">
            <a:avLst/>
          </a:prstGeom>
        </p:spPr>
      </p:pic>
      <p:pic>
        <p:nvPicPr>
          <p:cNvPr id="8" name="Picture 7" descr="imagesI8NZA14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838200"/>
            <a:ext cx="2143125" cy="2143125"/>
          </a:xfrm>
          <a:prstGeom prst="rect">
            <a:avLst/>
          </a:prstGeom>
        </p:spPr>
      </p:pic>
      <p:pic>
        <p:nvPicPr>
          <p:cNvPr id="9" name="Picture 8" descr="imagesRM5AK6N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3581400"/>
            <a:ext cx="54864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/>
          <a:lstStyle/>
          <a:p>
            <a:pPr eaLnBrk="1" hangingPunct="1"/>
            <a:r>
              <a:rPr lang="en-US" dirty="0" smtClean="0"/>
              <a:t>FYI:  What about </a:t>
            </a:r>
            <a:r>
              <a:rPr lang="en-US" dirty="0" err="1" smtClean="0"/>
              <a:t>Tamiflu</a:t>
            </a:r>
            <a:r>
              <a:rPr lang="en-US" dirty="0" smtClean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467600" cy="5029200"/>
          </a:xfrm>
        </p:spPr>
        <p:txBody>
          <a:bodyPr>
            <a:normAutofit lnSpcReduction="1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Not a vaccine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Not an antibiotic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err="1" smtClean="0"/>
              <a:t>Tamiflu</a:t>
            </a:r>
            <a:r>
              <a:rPr lang="en-US" dirty="0" smtClean="0"/>
              <a:t> targets a protein on the flu virus cells.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Normally, this protein helps the flu virus break through the cell walls so it can move on to other cells and replicate itself.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err="1" smtClean="0"/>
              <a:t>Tamiflu</a:t>
            </a:r>
            <a:r>
              <a:rPr lang="en-US" dirty="0" smtClean="0"/>
              <a:t> stops the protein from doing this, so that the virus can't leave the cell to infect other cells.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225798-32DC-4F67-AC26-04A7DB6C7AAC}" type="slidenum">
              <a:rPr lang="en-US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Viruses</a:t>
            </a:r>
          </a:p>
        </p:txBody>
      </p:sp>
      <p:sp>
        <p:nvSpPr>
          <p:cNvPr id="11267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Virus in latin means, “poison”</a:t>
            </a:r>
          </a:p>
          <a:p>
            <a:pPr eaLnBrk="1" hangingPunct="1"/>
            <a:r>
              <a:rPr lang="en-US" smtClean="0"/>
              <a:t>Definition- Infectious non-living particle that duplicates in the cells of an infected host. </a:t>
            </a:r>
            <a:br>
              <a:rPr lang="en-US" smtClean="0"/>
            </a:br>
            <a:endParaRPr lang="en-US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F729FF-1503-4F8C-908A-14150637CCE1}" type="slidenum">
              <a:rPr lang="en-US"/>
              <a:pPr>
                <a:defRPr/>
              </a:pPr>
              <a:t>2</a:t>
            </a:fld>
            <a:endParaRPr lang="en-US"/>
          </a:p>
        </p:txBody>
      </p:sp>
      <p:pic>
        <p:nvPicPr>
          <p:cNvPr id="6" name="Picture 5" descr="zika-virus-warning-sig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3505200"/>
            <a:ext cx="29718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Why don’t we call viruses living?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4419600" cy="4419600"/>
          </a:xfrm>
        </p:spPr>
        <p:txBody>
          <a:bodyPr>
            <a:normAutofit fontScale="92500" lnSpcReduction="10000"/>
          </a:bodyPr>
          <a:lstStyle/>
          <a:p>
            <a:pPr marL="550926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They:</a:t>
            </a:r>
          </a:p>
          <a:p>
            <a:pPr marL="55092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Are not made up of cells</a:t>
            </a:r>
          </a:p>
          <a:p>
            <a:pPr marL="55092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Don’t eat</a:t>
            </a:r>
          </a:p>
          <a:p>
            <a:pPr marL="55092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Don’t grow</a:t>
            </a:r>
          </a:p>
          <a:p>
            <a:pPr marL="55092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Don’t carry out biological functions (ex. - breathing)</a:t>
            </a:r>
          </a:p>
          <a:p>
            <a:pPr marL="55092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Cannot live outside of a host.</a:t>
            </a:r>
          </a:p>
          <a:p>
            <a:pPr marL="55092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A1B260-4BEB-4856-92B8-2CE4CBF58538}" type="slidenum">
              <a:rPr lang="en-US"/>
              <a:pPr>
                <a:defRPr/>
              </a:pPr>
              <a:t>3</a:t>
            </a:fld>
            <a:endParaRPr lang="en-US"/>
          </a:p>
        </p:txBody>
      </p:sp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362200"/>
            <a:ext cx="29718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8424C0-7AA8-4FC1-85DB-E28728E9F752}" type="slidenum">
              <a:rPr lang="en-US"/>
              <a:pPr>
                <a:defRPr/>
              </a:pPr>
              <a:t>4</a:t>
            </a:fld>
            <a:endParaRPr lang="en-US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3413" y="2286000"/>
            <a:ext cx="4700587" cy="402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228600" y="304800"/>
            <a:ext cx="8915400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>
                <a:latin typeface="Arial" charset="0"/>
              </a:rPr>
              <a:t>A virus is surrounded by a </a:t>
            </a:r>
            <a:r>
              <a:rPr lang="en-US" sz="3600" b="1" u="sng" dirty="0" err="1">
                <a:solidFill>
                  <a:srgbClr val="00CC00"/>
                </a:solidFill>
                <a:latin typeface="Arial" charset="0"/>
              </a:rPr>
              <a:t>capsid</a:t>
            </a:r>
            <a:r>
              <a:rPr lang="en-US" sz="3600" dirty="0">
                <a:latin typeface="Arial" charset="0"/>
              </a:rPr>
              <a:t> (protein coat) which determines the shape of the virus.</a:t>
            </a: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7086600" y="990600"/>
            <a:ext cx="838200" cy="1447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0" y="2209800"/>
            <a:ext cx="4267200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>
                <a:latin typeface="Arial" charset="0"/>
              </a:rPr>
              <a:t>The </a:t>
            </a:r>
            <a:r>
              <a:rPr lang="en-US" sz="3600" dirty="0" err="1">
                <a:latin typeface="Arial" charset="0"/>
              </a:rPr>
              <a:t>capsid</a:t>
            </a:r>
            <a:r>
              <a:rPr lang="en-US" sz="3600" dirty="0">
                <a:latin typeface="Arial" charset="0"/>
              </a:rPr>
              <a:t> contains </a:t>
            </a:r>
            <a:r>
              <a:rPr lang="en-US" sz="3600" b="1" u="sng" dirty="0">
                <a:solidFill>
                  <a:srgbClr val="FF0000"/>
                </a:solidFill>
                <a:latin typeface="Arial" charset="0"/>
              </a:rPr>
              <a:t>nucleic acids </a:t>
            </a:r>
            <a:r>
              <a:rPr lang="en-US" sz="3200" dirty="0">
                <a:latin typeface="Arial" charset="0"/>
              </a:rPr>
              <a:t>(either DNA or RNA).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0" y="4419600"/>
            <a:ext cx="34290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 dirty="0">
                <a:solidFill>
                  <a:schemeClr val="accent2"/>
                </a:solidFill>
                <a:latin typeface="Arial" charset="0"/>
              </a:rPr>
              <a:t>Tail fibers</a:t>
            </a:r>
            <a:r>
              <a:rPr lang="en-US" sz="3600" dirty="0">
                <a:latin typeface="Arial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sz="3600" dirty="0">
                <a:latin typeface="Arial" charset="0"/>
              </a:rPr>
              <a:t>for attachment to host cell.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696200" y="2819400"/>
            <a:ext cx="914400" cy="593725"/>
            <a:chOff x="4848" y="1776"/>
            <a:chExt cx="576" cy="374"/>
          </a:xfrm>
        </p:grpSpPr>
        <p:sp>
          <p:nvSpPr>
            <p:cNvPr id="14363" name="Freeform 8"/>
            <p:cNvSpPr>
              <a:spLocks/>
            </p:cNvSpPr>
            <p:nvPr/>
          </p:nvSpPr>
          <p:spPr bwMode="auto">
            <a:xfrm rot="3015465">
              <a:off x="5064" y="1762"/>
              <a:ext cx="250" cy="470"/>
            </a:xfrm>
            <a:custGeom>
              <a:avLst/>
              <a:gdLst>
                <a:gd name="T0" fmla="*/ 137 w 575"/>
                <a:gd name="T1" fmla="*/ 7 h 1904"/>
                <a:gd name="T2" fmla="*/ 27 w 575"/>
                <a:gd name="T3" fmla="*/ 15 h 1904"/>
                <a:gd name="T4" fmla="*/ 27 w 575"/>
                <a:gd name="T5" fmla="*/ 63 h 1904"/>
                <a:gd name="T6" fmla="*/ 53 w 575"/>
                <a:gd name="T7" fmla="*/ 74 h 1904"/>
                <a:gd name="T8" fmla="*/ 137 w 575"/>
                <a:gd name="T9" fmla="*/ 70 h 1904"/>
                <a:gd name="T10" fmla="*/ 131 w 575"/>
                <a:gd name="T11" fmla="*/ 52 h 1904"/>
                <a:gd name="T12" fmla="*/ 105 w 575"/>
                <a:gd name="T13" fmla="*/ 48 h 1904"/>
                <a:gd name="T14" fmla="*/ 59 w 575"/>
                <a:gd name="T15" fmla="*/ 52 h 1904"/>
                <a:gd name="T16" fmla="*/ 20 w 575"/>
                <a:gd name="T17" fmla="*/ 74 h 1904"/>
                <a:gd name="T18" fmla="*/ 13 w 575"/>
                <a:gd name="T19" fmla="*/ 144 h 1904"/>
                <a:gd name="T20" fmla="*/ 105 w 575"/>
                <a:gd name="T21" fmla="*/ 170 h 1904"/>
                <a:gd name="T22" fmla="*/ 177 w 575"/>
                <a:gd name="T23" fmla="*/ 166 h 1904"/>
                <a:gd name="T24" fmla="*/ 150 w 575"/>
                <a:gd name="T25" fmla="*/ 144 h 1904"/>
                <a:gd name="T26" fmla="*/ 40 w 575"/>
                <a:gd name="T27" fmla="*/ 170 h 1904"/>
                <a:gd name="T28" fmla="*/ 40 w 575"/>
                <a:gd name="T29" fmla="*/ 237 h 1904"/>
                <a:gd name="T30" fmla="*/ 59 w 575"/>
                <a:gd name="T31" fmla="*/ 244 h 1904"/>
                <a:gd name="T32" fmla="*/ 79 w 575"/>
                <a:gd name="T33" fmla="*/ 255 h 1904"/>
                <a:gd name="T34" fmla="*/ 131 w 575"/>
                <a:gd name="T35" fmla="*/ 259 h 1904"/>
                <a:gd name="T36" fmla="*/ 170 w 575"/>
                <a:gd name="T37" fmla="*/ 255 h 1904"/>
                <a:gd name="T38" fmla="*/ 177 w 575"/>
                <a:gd name="T39" fmla="*/ 226 h 1904"/>
                <a:gd name="T40" fmla="*/ 157 w 575"/>
                <a:gd name="T41" fmla="*/ 222 h 1904"/>
                <a:gd name="T42" fmla="*/ 105 w 575"/>
                <a:gd name="T43" fmla="*/ 226 h 1904"/>
                <a:gd name="T44" fmla="*/ 33 w 575"/>
                <a:gd name="T45" fmla="*/ 263 h 1904"/>
                <a:gd name="T46" fmla="*/ 33 w 575"/>
                <a:gd name="T47" fmla="*/ 307 h 1904"/>
                <a:gd name="T48" fmla="*/ 40 w 575"/>
                <a:gd name="T49" fmla="*/ 318 h 1904"/>
                <a:gd name="T50" fmla="*/ 105 w 575"/>
                <a:gd name="T51" fmla="*/ 340 h 1904"/>
                <a:gd name="T52" fmla="*/ 157 w 575"/>
                <a:gd name="T53" fmla="*/ 326 h 1904"/>
                <a:gd name="T54" fmla="*/ 144 w 575"/>
                <a:gd name="T55" fmla="*/ 311 h 1904"/>
                <a:gd name="T56" fmla="*/ 13 w 575"/>
                <a:gd name="T57" fmla="*/ 333 h 1904"/>
                <a:gd name="T58" fmla="*/ 20 w 575"/>
                <a:gd name="T59" fmla="*/ 366 h 1904"/>
                <a:gd name="T60" fmla="*/ 118 w 575"/>
                <a:gd name="T61" fmla="*/ 407 h 1904"/>
                <a:gd name="T62" fmla="*/ 235 w 575"/>
                <a:gd name="T63" fmla="*/ 403 h 1904"/>
                <a:gd name="T64" fmla="*/ 248 w 575"/>
                <a:gd name="T65" fmla="*/ 392 h 1904"/>
                <a:gd name="T66" fmla="*/ 183 w 575"/>
                <a:gd name="T67" fmla="*/ 377 h 1904"/>
                <a:gd name="T68" fmla="*/ 85 w 575"/>
                <a:gd name="T69" fmla="*/ 403 h 1904"/>
                <a:gd name="T70" fmla="*/ 85 w 575"/>
                <a:gd name="T71" fmla="*/ 466 h 1904"/>
                <a:gd name="T72" fmla="*/ 105 w 575"/>
                <a:gd name="T73" fmla="*/ 470 h 190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75"/>
                <a:gd name="T112" fmla="*/ 0 h 1904"/>
                <a:gd name="T113" fmla="*/ 575 w 575"/>
                <a:gd name="T114" fmla="*/ 1904 h 190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75" h="1904">
                  <a:moveTo>
                    <a:pt x="316" y="29"/>
                  </a:moveTo>
                  <a:cubicBezTo>
                    <a:pt x="208" y="17"/>
                    <a:pt x="150" y="0"/>
                    <a:pt x="61" y="59"/>
                  </a:cubicBezTo>
                  <a:cubicBezTo>
                    <a:pt x="37" y="131"/>
                    <a:pt x="23" y="154"/>
                    <a:pt x="61" y="254"/>
                  </a:cubicBezTo>
                  <a:cubicBezTo>
                    <a:pt x="70" y="277"/>
                    <a:pt x="101" y="284"/>
                    <a:pt x="121" y="299"/>
                  </a:cubicBezTo>
                  <a:cubicBezTo>
                    <a:pt x="186" y="294"/>
                    <a:pt x="258" y="313"/>
                    <a:pt x="316" y="284"/>
                  </a:cubicBezTo>
                  <a:cubicBezTo>
                    <a:pt x="339" y="273"/>
                    <a:pt x="317" y="229"/>
                    <a:pt x="301" y="209"/>
                  </a:cubicBezTo>
                  <a:cubicBezTo>
                    <a:pt x="288" y="193"/>
                    <a:pt x="261" y="199"/>
                    <a:pt x="241" y="194"/>
                  </a:cubicBezTo>
                  <a:cubicBezTo>
                    <a:pt x="206" y="199"/>
                    <a:pt x="167" y="192"/>
                    <a:pt x="136" y="209"/>
                  </a:cubicBezTo>
                  <a:cubicBezTo>
                    <a:pt x="99" y="229"/>
                    <a:pt x="46" y="299"/>
                    <a:pt x="46" y="299"/>
                  </a:cubicBezTo>
                  <a:cubicBezTo>
                    <a:pt x="16" y="389"/>
                    <a:pt x="0" y="491"/>
                    <a:pt x="31" y="584"/>
                  </a:cubicBezTo>
                  <a:cubicBezTo>
                    <a:pt x="54" y="652"/>
                    <a:pt x="192" y="675"/>
                    <a:pt x="241" y="689"/>
                  </a:cubicBezTo>
                  <a:cubicBezTo>
                    <a:pt x="296" y="684"/>
                    <a:pt x="359" y="702"/>
                    <a:pt x="406" y="674"/>
                  </a:cubicBezTo>
                  <a:cubicBezTo>
                    <a:pt x="497" y="620"/>
                    <a:pt x="348" y="585"/>
                    <a:pt x="346" y="584"/>
                  </a:cubicBezTo>
                  <a:cubicBezTo>
                    <a:pt x="206" y="607"/>
                    <a:pt x="159" y="586"/>
                    <a:pt x="91" y="689"/>
                  </a:cubicBezTo>
                  <a:cubicBezTo>
                    <a:pt x="65" y="793"/>
                    <a:pt x="54" y="811"/>
                    <a:pt x="91" y="959"/>
                  </a:cubicBezTo>
                  <a:cubicBezTo>
                    <a:pt x="95" y="976"/>
                    <a:pt x="122" y="977"/>
                    <a:pt x="136" y="989"/>
                  </a:cubicBezTo>
                  <a:cubicBezTo>
                    <a:pt x="152" y="1003"/>
                    <a:pt x="161" y="1027"/>
                    <a:pt x="181" y="1034"/>
                  </a:cubicBezTo>
                  <a:cubicBezTo>
                    <a:pt x="219" y="1048"/>
                    <a:pt x="261" y="1044"/>
                    <a:pt x="301" y="1049"/>
                  </a:cubicBezTo>
                  <a:cubicBezTo>
                    <a:pt x="331" y="1044"/>
                    <a:pt x="364" y="1048"/>
                    <a:pt x="391" y="1034"/>
                  </a:cubicBezTo>
                  <a:cubicBezTo>
                    <a:pt x="434" y="1012"/>
                    <a:pt x="426" y="944"/>
                    <a:pt x="406" y="914"/>
                  </a:cubicBezTo>
                  <a:cubicBezTo>
                    <a:pt x="397" y="901"/>
                    <a:pt x="376" y="904"/>
                    <a:pt x="361" y="899"/>
                  </a:cubicBezTo>
                  <a:cubicBezTo>
                    <a:pt x="321" y="904"/>
                    <a:pt x="278" y="898"/>
                    <a:pt x="241" y="914"/>
                  </a:cubicBezTo>
                  <a:cubicBezTo>
                    <a:pt x="150" y="954"/>
                    <a:pt x="127" y="997"/>
                    <a:pt x="76" y="1064"/>
                  </a:cubicBezTo>
                  <a:cubicBezTo>
                    <a:pt x="49" y="1146"/>
                    <a:pt x="54" y="1110"/>
                    <a:pt x="76" y="1244"/>
                  </a:cubicBezTo>
                  <a:cubicBezTo>
                    <a:pt x="79" y="1260"/>
                    <a:pt x="80" y="1278"/>
                    <a:pt x="91" y="1289"/>
                  </a:cubicBezTo>
                  <a:cubicBezTo>
                    <a:pt x="127" y="1325"/>
                    <a:pt x="194" y="1355"/>
                    <a:pt x="241" y="1379"/>
                  </a:cubicBezTo>
                  <a:cubicBezTo>
                    <a:pt x="270" y="1374"/>
                    <a:pt x="361" y="1381"/>
                    <a:pt x="361" y="1319"/>
                  </a:cubicBezTo>
                  <a:cubicBezTo>
                    <a:pt x="361" y="1297"/>
                    <a:pt x="341" y="1279"/>
                    <a:pt x="331" y="1259"/>
                  </a:cubicBezTo>
                  <a:cubicBezTo>
                    <a:pt x="199" y="1267"/>
                    <a:pt x="74" y="1220"/>
                    <a:pt x="31" y="1349"/>
                  </a:cubicBezTo>
                  <a:cubicBezTo>
                    <a:pt x="36" y="1394"/>
                    <a:pt x="32" y="1441"/>
                    <a:pt x="46" y="1484"/>
                  </a:cubicBezTo>
                  <a:cubicBezTo>
                    <a:pt x="81" y="1590"/>
                    <a:pt x="175" y="1625"/>
                    <a:pt x="271" y="1649"/>
                  </a:cubicBezTo>
                  <a:cubicBezTo>
                    <a:pt x="361" y="1644"/>
                    <a:pt x="453" y="1652"/>
                    <a:pt x="541" y="1634"/>
                  </a:cubicBezTo>
                  <a:cubicBezTo>
                    <a:pt x="559" y="1630"/>
                    <a:pt x="575" y="1607"/>
                    <a:pt x="571" y="1589"/>
                  </a:cubicBezTo>
                  <a:cubicBezTo>
                    <a:pt x="566" y="1562"/>
                    <a:pt x="447" y="1538"/>
                    <a:pt x="421" y="1529"/>
                  </a:cubicBezTo>
                  <a:cubicBezTo>
                    <a:pt x="258" y="1545"/>
                    <a:pt x="273" y="1518"/>
                    <a:pt x="196" y="1634"/>
                  </a:cubicBezTo>
                  <a:cubicBezTo>
                    <a:pt x="172" y="1731"/>
                    <a:pt x="158" y="1757"/>
                    <a:pt x="196" y="1889"/>
                  </a:cubicBezTo>
                  <a:cubicBezTo>
                    <a:pt x="200" y="1904"/>
                    <a:pt x="241" y="1904"/>
                    <a:pt x="241" y="190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64" name="Freeform 9"/>
            <p:cNvSpPr>
              <a:spLocks/>
            </p:cNvSpPr>
            <p:nvPr/>
          </p:nvSpPr>
          <p:spPr bwMode="auto">
            <a:xfrm>
              <a:off x="4848" y="1776"/>
              <a:ext cx="202" cy="374"/>
            </a:xfrm>
            <a:custGeom>
              <a:avLst/>
              <a:gdLst>
                <a:gd name="T0" fmla="*/ 111 w 575"/>
                <a:gd name="T1" fmla="*/ 6 h 1904"/>
                <a:gd name="T2" fmla="*/ 21 w 575"/>
                <a:gd name="T3" fmla="*/ 12 h 1904"/>
                <a:gd name="T4" fmla="*/ 21 w 575"/>
                <a:gd name="T5" fmla="*/ 50 h 1904"/>
                <a:gd name="T6" fmla="*/ 43 w 575"/>
                <a:gd name="T7" fmla="*/ 59 h 1904"/>
                <a:gd name="T8" fmla="*/ 111 w 575"/>
                <a:gd name="T9" fmla="*/ 56 h 1904"/>
                <a:gd name="T10" fmla="*/ 106 w 575"/>
                <a:gd name="T11" fmla="*/ 41 h 1904"/>
                <a:gd name="T12" fmla="*/ 85 w 575"/>
                <a:gd name="T13" fmla="*/ 38 h 1904"/>
                <a:gd name="T14" fmla="*/ 48 w 575"/>
                <a:gd name="T15" fmla="*/ 41 h 1904"/>
                <a:gd name="T16" fmla="*/ 16 w 575"/>
                <a:gd name="T17" fmla="*/ 59 h 1904"/>
                <a:gd name="T18" fmla="*/ 11 w 575"/>
                <a:gd name="T19" fmla="*/ 115 h 1904"/>
                <a:gd name="T20" fmla="*/ 85 w 575"/>
                <a:gd name="T21" fmla="*/ 135 h 1904"/>
                <a:gd name="T22" fmla="*/ 143 w 575"/>
                <a:gd name="T23" fmla="*/ 132 h 1904"/>
                <a:gd name="T24" fmla="*/ 122 w 575"/>
                <a:gd name="T25" fmla="*/ 115 h 1904"/>
                <a:gd name="T26" fmla="*/ 32 w 575"/>
                <a:gd name="T27" fmla="*/ 135 h 1904"/>
                <a:gd name="T28" fmla="*/ 32 w 575"/>
                <a:gd name="T29" fmla="*/ 188 h 1904"/>
                <a:gd name="T30" fmla="*/ 48 w 575"/>
                <a:gd name="T31" fmla="*/ 194 h 1904"/>
                <a:gd name="T32" fmla="*/ 64 w 575"/>
                <a:gd name="T33" fmla="*/ 203 h 1904"/>
                <a:gd name="T34" fmla="*/ 106 w 575"/>
                <a:gd name="T35" fmla="*/ 206 h 1904"/>
                <a:gd name="T36" fmla="*/ 137 w 575"/>
                <a:gd name="T37" fmla="*/ 203 h 1904"/>
                <a:gd name="T38" fmla="*/ 143 w 575"/>
                <a:gd name="T39" fmla="*/ 180 h 1904"/>
                <a:gd name="T40" fmla="*/ 127 w 575"/>
                <a:gd name="T41" fmla="*/ 177 h 1904"/>
                <a:gd name="T42" fmla="*/ 85 w 575"/>
                <a:gd name="T43" fmla="*/ 180 h 1904"/>
                <a:gd name="T44" fmla="*/ 27 w 575"/>
                <a:gd name="T45" fmla="*/ 209 h 1904"/>
                <a:gd name="T46" fmla="*/ 27 w 575"/>
                <a:gd name="T47" fmla="*/ 244 h 1904"/>
                <a:gd name="T48" fmla="*/ 32 w 575"/>
                <a:gd name="T49" fmla="*/ 253 h 1904"/>
                <a:gd name="T50" fmla="*/ 85 w 575"/>
                <a:gd name="T51" fmla="*/ 271 h 1904"/>
                <a:gd name="T52" fmla="*/ 127 w 575"/>
                <a:gd name="T53" fmla="*/ 259 h 1904"/>
                <a:gd name="T54" fmla="*/ 116 w 575"/>
                <a:gd name="T55" fmla="*/ 247 h 1904"/>
                <a:gd name="T56" fmla="*/ 11 w 575"/>
                <a:gd name="T57" fmla="*/ 265 h 1904"/>
                <a:gd name="T58" fmla="*/ 16 w 575"/>
                <a:gd name="T59" fmla="*/ 292 h 1904"/>
                <a:gd name="T60" fmla="*/ 95 w 575"/>
                <a:gd name="T61" fmla="*/ 324 h 1904"/>
                <a:gd name="T62" fmla="*/ 190 w 575"/>
                <a:gd name="T63" fmla="*/ 321 h 1904"/>
                <a:gd name="T64" fmla="*/ 201 w 575"/>
                <a:gd name="T65" fmla="*/ 312 h 1904"/>
                <a:gd name="T66" fmla="*/ 148 w 575"/>
                <a:gd name="T67" fmla="*/ 300 h 1904"/>
                <a:gd name="T68" fmla="*/ 69 w 575"/>
                <a:gd name="T69" fmla="*/ 321 h 1904"/>
                <a:gd name="T70" fmla="*/ 69 w 575"/>
                <a:gd name="T71" fmla="*/ 371 h 1904"/>
                <a:gd name="T72" fmla="*/ 85 w 575"/>
                <a:gd name="T73" fmla="*/ 374 h 190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75"/>
                <a:gd name="T112" fmla="*/ 0 h 1904"/>
                <a:gd name="T113" fmla="*/ 575 w 575"/>
                <a:gd name="T114" fmla="*/ 1904 h 190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75" h="1904">
                  <a:moveTo>
                    <a:pt x="316" y="29"/>
                  </a:moveTo>
                  <a:cubicBezTo>
                    <a:pt x="208" y="17"/>
                    <a:pt x="150" y="0"/>
                    <a:pt x="61" y="59"/>
                  </a:cubicBezTo>
                  <a:cubicBezTo>
                    <a:pt x="37" y="131"/>
                    <a:pt x="23" y="154"/>
                    <a:pt x="61" y="254"/>
                  </a:cubicBezTo>
                  <a:cubicBezTo>
                    <a:pt x="70" y="277"/>
                    <a:pt x="101" y="284"/>
                    <a:pt x="121" y="299"/>
                  </a:cubicBezTo>
                  <a:cubicBezTo>
                    <a:pt x="186" y="294"/>
                    <a:pt x="258" y="313"/>
                    <a:pt x="316" y="284"/>
                  </a:cubicBezTo>
                  <a:cubicBezTo>
                    <a:pt x="339" y="273"/>
                    <a:pt x="317" y="229"/>
                    <a:pt x="301" y="209"/>
                  </a:cubicBezTo>
                  <a:cubicBezTo>
                    <a:pt x="288" y="193"/>
                    <a:pt x="261" y="199"/>
                    <a:pt x="241" y="194"/>
                  </a:cubicBezTo>
                  <a:cubicBezTo>
                    <a:pt x="206" y="199"/>
                    <a:pt x="167" y="192"/>
                    <a:pt x="136" y="209"/>
                  </a:cubicBezTo>
                  <a:cubicBezTo>
                    <a:pt x="99" y="229"/>
                    <a:pt x="46" y="299"/>
                    <a:pt x="46" y="299"/>
                  </a:cubicBezTo>
                  <a:cubicBezTo>
                    <a:pt x="16" y="389"/>
                    <a:pt x="0" y="491"/>
                    <a:pt x="31" y="584"/>
                  </a:cubicBezTo>
                  <a:cubicBezTo>
                    <a:pt x="54" y="652"/>
                    <a:pt x="192" y="675"/>
                    <a:pt x="241" y="689"/>
                  </a:cubicBezTo>
                  <a:cubicBezTo>
                    <a:pt x="296" y="684"/>
                    <a:pt x="359" y="702"/>
                    <a:pt x="406" y="674"/>
                  </a:cubicBezTo>
                  <a:cubicBezTo>
                    <a:pt x="497" y="620"/>
                    <a:pt x="348" y="585"/>
                    <a:pt x="346" y="584"/>
                  </a:cubicBezTo>
                  <a:cubicBezTo>
                    <a:pt x="206" y="607"/>
                    <a:pt x="159" y="586"/>
                    <a:pt x="91" y="689"/>
                  </a:cubicBezTo>
                  <a:cubicBezTo>
                    <a:pt x="65" y="793"/>
                    <a:pt x="54" y="811"/>
                    <a:pt x="91" y="959"/>
                  </a:cubicBezTo>
                  <a:cubicBezTo>
                    <a:pt x="95" y="976"/>
                    <a:pt x="122" y="977"/>
                    <a:pt x="136" y="989"/>
                  </a:cubicBezTo>
                  <a:cubicBezTo>
                    <a:pt x="152" y="1003"/>
                    <a:pt x="161" y="1027"/>
                    <a:pt x="181" y="1034"/>
                  </a:cubicBezTo>
                  <a:cubicBezTo>
                    <a:pt x="219" y="1048"/>
                    <a:pt x="261" y="1044"/>
                    <a:pt x="301" y="1049"/>
                  </a:cubicBezTo>
                  <a:cubicBezTo>
                    <a:pt x="331" y="1044"/>
                    <a:pt x="364" y="1048"/>
                    <a:pt x="391" y="1034"/>
                  </a:cubicBezTo>
                  <a:cubicBezTo>
                    <a:pt x="434" y="1012"/>
                    <a:pt x="426" y="944"/>
                    <a:pt x="406" y="914"/>
                  </a:cubicBezTo>
                  <a:cubicBezTo>
                    <a:pt x="397" y="901"/>
                    <a:pt x="376" y="904"/>
                    <a:pt x="361" y="899"/>
                  </a:cubicBezTo>
                  <a:cubicBezTo>
                    <a:pt x="321" y="904"/>
                    <a:pt x="278" y="898"/>
                    <a:pt x="241" y="914"/>
                  </a:cubicBezTo>
                  <a:cubicBezTo>
                    <a:pt x="150" y="954"/>
                    <a:pt x="127" y="997"/>
                    <a:pt x="76" y="1064"/>
                  </a:cubicBezTo>
                  <a:cubicBezTo>
                    <a:pt x="49" y="1146"/>
                    <a:pt x="54" y="1110"/>
                    <a:pt x="76" y="1244"/>
                  </a:cubicBezTo>
                  <a:cubicBezTo>
                    <a:pt x="79" y="1260"/>
                    <a:pt x="80" y="1278"/>
                    <a:pt x="91" y="1289"/>
                  </a:cubicBezTo>
                  <a:cubicBezTo>
                    <a:pt x="127" y="1325"/>
                    <a:pt x="194" y="1355"/>
                    <a:pt x="241" y="1379"/>
                  </a:cubicBezTo>
                  <a:cubicBezTo>
                    <a:pt x="270" y="1374"/>
                    <a:pt x="361" y="1381"/>
                    <a:pt x="361" y="1319"/>
                  </a:cubicBezTo>
                  <a:cubicBezTo>
                    <a:pt x="361" y="1297"/>
                    <a:pt x="341" y="1279"/>
                    <a:pt x="331" y="1259"/>
                  </a:cubicBezTo>
                  <a:cubicBezTo>
                    <a:pt x="199" y="1267"/>
                    <a:pt x="74" y="1220"/>
                    <a:pt x="31" y="1349"/>
                  </a:cubicBezTo>
                  <a:cubicBezTo>
                    <a:pt x="36" y="1394"/>
                    <a:pt x="32" y="1441"/>
                    <a:pt x="46" y="1484"/>
                  </a:cubicBezTo>
                  <a:cubicBezTo>
                    <a:pt x="81" y="1590"/>
                    <a:pt x="175" y="1625"/>
                    <a:pt x="271" y="1649"/>
                  </a:cubicBezTo>
                  <a:cubicBezTo>
                    <a:pt x="361" y="1644"/>
                    <a:pt x="453" y="1652"/>
                    <a:pt x="541" y="1634"/>
                  </a:cubicBezTo>
                  <a:cubicBezTo>
                    <a:pt x="559" y="1630"/>
                    <a:pt x="575" y="1607"/>
                    <a:pt x="571" y="1589"/>
                  </a:cubicBezTo>
                  <a:cubicBezTo>
                    <a:pt x="566" y="1562"/>
                    <a:pt x="447" y="1538"/>
                    <a:pt x="421" y="1529"/>
                  </a:cubicBezTo>
                  <a:cubicBezTo>
                    <a:pt x="258" y="1545"/>
                    <a:pt x="273" y="1518"/>
                    <a:pt x="196" y="1634"/>
                  </a:cubicBezTo>
                  <a:cubicBezTo>
                    <a:pt x="172" y="1731"/>
                    <a:pt x="158" y="1757"/>
                    <a:pt x="196" y="1889"/>
                  </a:cubicBezTo>
                  <a:cubicBezTo>
                    <a:pt x="200" y="1904"/>
                    <a:pt x="241" y="1904"/>
                    <a:pt x="241" y="190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7467600" y="2514600"/>
            <a:ext cx="1371600" cy="1295400"/>
            <a:chOff x="4704" y="1584"/>
            <a:chExt cx="864" cy="816"/>
          </a:xfrm>
        </p:grpSpPr>
        <p:sp>
          <p:nvSpPr>
            <p:cNvPr id="14357" name="Line 11"/>
            <p:cNvSpPr>
              <a:spLocks noChangeShapeType="1"/>
            </p:cNvSpPr>
            <p:nvPr/>
          </p:nvSpPr>
          <p:spPr bwMode="auto">
            <a:xfrm flipV="1">
              <a:off x="4752" y="1584"/>
              <a:ext cx="288" cy="24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8" name="Line 12"/>
            <p:cNvSpPr>
              <a:spLocks noChangeShapeType="1"/>
            </p:cNvSpPr>
            <p:nvPr/>
          </p:nvSpPr>
          <p:spPr bwMode="auto">
            <a:xfrm flipH="1">
              <a:off x="4704" y="1824"/>
              <a:ext cx="48" cy="336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9" name="Line 13"/>
            <p:cNvSpPr>
              <a:spLocks noChangeShapeType="1"/>
            </p:cNvSpPr>
            <p:nvPr/>
          </p:nvSpPr>
          <p:spPr bwMode="auto">
            <a:xfrm>
              <a:off x="5040" y="1584"/>
              <a:ext cx="528" cy="96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0" name="Line 14"/>
            <p:cNvSpPr>
              <a:spLocks noChangeShapeType="1"/>
            </p:cNvSpPr>
            <p:nvPr/>
          </p:nvSpPr>
          <p:spPr bwMode="auto">
            <a:xfrm flipH="1">
              <a:off x="5472" y="1632"/>
              <a:ext cx="48" cy="528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1" name="Line 15"/>
            <p:cNvSpPr>
              <a:spLocks noChangeShapeType="1"/>
            </p:cNvSpPr>
            <p:nvPr/>
          </p:nvSpPr>
          <p:spPr bwMode="auto">
            <a:xfrm>
              <a:off x="4848" y="2304"/>
              <a:ext cx="288" cy="96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2" name="Line 16"/>
            <p:cNvSpPr>
              <a:spLocks noChangeShapeType="1"/>
            </p:cNvSpPr>
            <p:nvPr/>
          </p:nvSpPr>
          <p:spPr bwMode="auto">
            <a:xfrm flipV="1">
              <a:off x="5136" y="2160"/>
              <a:ext cx="336" cy="24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713" name="Line 17"/>
          <p:cNvSpPr>
            <a:spLocks noChangeShapeType="1"/>
          </p:cNvSpPr>
          <p:nvPr/>
        </p:nvSpPr>
        <p:spPr bwMode="auto">
          <a:xfrm>
            <a:off x="3276600" y="3124200"/>
            <a:ext cx="4343400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4724400" y="3124200"/>
            <a:ext cx="2667000" cy="2971800"/>
            <a:chOff x="2976" y="1968"/>
            <a:chExt cx="1680" cy="1872"/>
          </a:xfrm>
        </p:grpSpPr>
        <p:sp>
          <p:nvSpPr>
            <p:cNvPr id="14349" name="Line 19"/>
            <p:cNvSpPr>
              <a:spLocks noChangeShapeType="1"/>
            </p:cNvSpPr>
            <p:nvPr/>
          </p:nvSpPr>
          <p:spPr bwMode="auto">
            <a:xfrm flipH="1">
              <a:off x="2976" y="2352"/>
              <a:ext cx="816" cy="96"/>
            </a:xfrm>
            <a:prstGeom prst="line">
              <a:avLst/>
            </a:prstGeom>
            <a:noFill/>
            <a:ln w="57150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0" name="Line 20"/>
            <p:cNvSpPr>
              <a:spLocks noChangeShapeType="1"/>
            </p:cNvSpPr>
            <p:nvPr/>
          </p:nvSpPr>
          <p:spPr bwMode="auto">
            <a:xfrm flipH="1" flipV="1">
              <a:off x="3312" y="1968"/>
              <a:ext cx="624" cy="96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1" name="Line 21"/>
            <p:cNvSpPr>
              <a:spLocks noChangeShapeType="1"/>
            </p:cNvSpPr>
            <p:nvPr/>
          </p:nvSpPr>
          <p:spPr bwMode="auto">
            <a:xfrm flipH="1">
              <a:off x="4560" y="3264"/>
              <a:ext cx="96" cy="576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2" name="Line 22"/>
            <p:cNvSpPr>
              <a:spLocks noChangeShapeType="1"/>
            </p:cNvSpPr>
            <p:nvPr/>
          </p:nvSpPr>
          <p:spPr bwMode="auto">
            <a:xfrm flipH="1">
              <a:off x="3792" y="3072"/>
              <a:ext cx="384" cy="528"/>
            </a:xfrm>
            <a:prstGeom prst="line">
              <a:avLst/>
            </a:prstGeom>
            <a:noFill/>
            <a:ln w="57150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3" name="Line 23"/>
            <p:cNvSpPr>
              <a:spLocks noChangeShapeType="1"/>
            </p:cNvSpPr>
            <p:nvPr/>
          </p:nvSpPr>
          <p:spPr bwMode="auto">
            <a:xfrm>
              <a:off x="4320" y="2688"/>
              <a:ext cx="336" cy="528"/>
            </a:xfrm>
            <a:prstGeom prst="line">
              <a:avLst/>
            </a:prstGeom>
            <a:noFill/>
            <a:ln w="57150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4" name="Line 24"/>
            <p:cNvSpPr>
              <a:spLocks noChangeShapeType="1"/>
            </p:cNvSpPr>
            <p:nvPr/>
          </p:nvSpPr>
          <p:spPr bwMode="auto">
            <a:xfrm flipH="1">
              <a:off x="4224" y="2688"/>
              <a:ext cx="48" cy="336"/>
            </a:xfrm>
            <a:prstGeom prst="line">
              <a:avLst/>
            </a:prstGeom>
            <a:noFill/>
            <a:ln w="57150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5" name="Line 25"/>
            <p:cNvSpPr>
              <a:spLocks noChangeShapeType="1"/>
            </p:cNvSpPr>
            <p:nvPr/>
          </p:nvSpPr>
          <p:spPr bwMode="auto">
            <a:xfrm flipH="1" flipV="1">
              <a:off x="3888" y="2064"/>
              <a:ext cx="384" cy="528"/>
            </a:xfrm>
            <a:prstGeom prst="line">
              <a:avLst/>
            </a:prstGeom>
            <a:noFill/>
            <a:ln w="57150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6" name="Line 26"/>
            <p:cNvSpPr>
              <a:spLocks noChangeShapeType="1"/>
            </p:cNvSpPr>
            <p:nvPr/>
          </p:nvSpPr>
          <p:spPr bwMode="auto">
            <a:xfrm flipH="1" flipV="1">
              <a:off x="3792" y="2352"/>
              <a:ext cx="432" cy="240"/>
            </a:xfrm>
            <a:prstGeom prst="line">
              <a:avLst/>
            </a:prstGeom>
            <a:noFill/>
            <a:ln w="57150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723" name="Line 27"/>
          <p:cNvSpPr>
            <a:spLocks noChangeShapeType="1"/>
          </p:cNvSpPr>
          <p:nvPr/>
        </p:nvSpPr>
        <p:spPr bwMode="auto">
          <a:xfrm>
            <a:off x="2514600" y="4953000"/>
            <a:ext cx="3657600" cy="22860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  <p:bldP spid="29699" grpId="1" build="allAtOnce"/>
      <p:bldP spid="29700" grpId="0" animBg="1"/>
      <p:bldP spid="29701" grpId="0" build="p" autoUpdateAnimBg="0"/>
      <p:bldP spid="29702" grpId="0"/>
      <p:bldP spid="29713" grpId="0" animBg="1"/>
      <p:bldP spid="297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1143000"/>
          </a:xfrm>
        </p:spPr>
        <p:txBody>
          <a:bodyPr/>
          <a:lstStyle/>
          <a:p>
            <a:r>
              <a:rPr lang="en-US" dirty="0" smtClean="0"/>
              <a:t>Common Virus Shapes: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2D4A0-52A7-44B9-82AA-BBF8226ABD9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96200" y="16002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891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6781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9" descr="http://t3.gstatic.com/images?q=tbn:ANd9GcTtq_EoC4PxSMnubMrUAoslRTFd4QkZV8g6Ul-tHCIvd1Dx-UE&amp;t=1&amp;usg=__cax59YpLQR76hELhw_HBa_hCtEc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371600"/>
            <a:ext cx="1524000" cy="1181101"/>
          </a:xfrm>
          <a:prstGeom prst="rect">
            <a:avLst/>
          </a:prstGeom>
          <a:noFill/>
        </p:spPr>
      </p:pic>
      <p:sp>
        <p:nvSpPr>
          <p:cNvPr id="38925" name="AutoShape 13" descr="data:image/jpeg;base64,/9j/4AAQSkZJRgABAQAAAQABAAD/2wCEAAkGBhQSERQUExQVEhAVGRsaGRYYGRoYGBshGB8ZGBogIhscGyYfIRolHRwaIDcgJjMvLC4sFiE9QTIqPiYrLikBCQoKDgwOGg8PGiklHyQzKiw1NC80LCwsNDEsLywtKTQsKiwsLCw1LDQtKSwsLCwpLCwsLCwqLi40LSw0LCw1LP/AABEIAJEAXAMBIgACEQEDEQH/xAAcAAABBAMBAAAAAAAAAAAAAAAAAgMFBwEEBgj/xABAEAACAQMCAwYDBAYIBwAAAAABAhEDEiEABCIxQQUGEzJRYSNxgQdCUqEUJGKCkdEIGDNTVHKT4xUWF0OissH/xAAaAQACAwEBAAAAAAAAAAAAAAAABAECBQMG/8QAKREAAgEDAwIGAgMAAAAAAAAAAAECAxEhBBIxMkETIjNxgfBRkQVSYf/aAAwDAQACEQMRAD8AvHRo0aADUN3v7w/oOzq7mzxfCANl1syyrzgx5p5dNTOtXtPsynuKTUqyCpSeLlPIwQw/MA/TVotKS3cAU/8A1kR/gT/r/wCzo/rIj/An/X/2dWD/ANL+zP8AB0f4H+etTe/Y92XVidsEj+7Z0mfWDnT6qaT+j+/JS0iJ7M+3zs+oYqCtQOMsoYGeeUJwPUxru+x+3aG6TxNvVSsnKVMx8xzH11X3bf2A7Kon6u1Tb1AMcXiIcjmG4uUjBHPkYg1j2t3K7T7GP6QrFEUx41FsZIi4cwCQMMImOsDUqhp63pys/wAMLtcnp7Rrivss7+/8S2x8SBuqUCoACAZm1uUC6DgdQeWBrtdIVIOnJxlyi6dw0aNGqAGjRo0AYJ1UXfn7d0pFqWwC1XEg1m8gORwj73rcccsNOLQ7cpVG21daJtrtSqCmZiHKkIZ6cUa8t9z+0trtd0Tvtq1dQYtm0oRIMocNmOExETzEa0dFQjNSlJXt2KSdiZp97e3d4Gak26qU3JU+FTNgnmAyrw4I64kaXuu7PeCmpdv060fhrs7ZMYVKhY/QauHs37WOyjTQJuEpLyWmUZLYMAQFgD/5qard99iqljvNtCgkxVRjjOArEk+wzrq9ROLsqSXwRZfk8+7X7QO2Oz2C1HriBPh7hCcFpnjF2SCJ+ca6x/tvobvY7ihvNvFVqbBbCfDdvujMshBgznyzIkDU93v+2zYLTelST9NJgWkRRPIySwkx7DmvTnqmaPY9ftCpWq0NuqJTQ1GWmpWmqqOQGZJiAMkmfc6Zp041VvqQ2278EccFh/0ddtW8fdOJG28MK3oXuBT5kL4nyvHqNXtqlv6PXeORW2RTIBrK4gYlUIOJJkgg5xPLE3TrN19/Hdy8eA0aNGkiwaNGuT7zd4qiu9GmRTCqLnjilhPCZgQCMkHzdIk9KdOVSW2JaMXJ2Q93h750qVKp4bBqolQeSg8pvYWEA+5zjVWdvd3RvviuqO8YdaxuYZIBPhFSff8AONSFyLaaShjyWowNQnEAUxMkRiZVQIyRrQ3G+riutKlRndV1cIQq07iBJLXOym0AtddJ5QMFtejSjQyN+HCC8xX/AGn3do0brt0ocSPCsYup5w3Sekgke+oDV59hf0flYF99Xc1WzbRIABOTLMpnM8h0566eh9iPZaqAaLuQILGrUBPubWCz8gB7a7P+QpRw7v2M+UbvCsUD2LT2Uqa71gQJICi0n0Bmf4j+erT7A7YTntDSp0UvDHDShBBhPcgNLSOEYMQJ7tb7Buzqg+F4u2aCBa96yeRIeSY9ARqpt79n9aluTQ2+4pV+GWdGZVE9CYgyOqyOY6GLLU0dQrZ9jtSk4+XbcnO4/ZDbPdJv3ekqNeVps1kioGC8WQOEzGTq29v9oVNxK0mZZyVem3z5N+WuB7J7N8JR4buWQBSlUKWA5gXKARPQyV9scO5wVGzdTrAZAJR4HuPMk9RI+Rka5VNPGs1KfI0qELFtbeurqrqZVgGB9QRI/LTmoTufuC22UHkhKL/lSAv1jE+2pvWHKO2Ti+wm1Z2DVcd89qo3dR6mUsR7TxLgMpaIyeGIMxbI80Cx9Vf31N2/MKzvTNM4iAhWbckc3lgM8S9MHTOj9U60Os0WYoHqsOMwAvUZhVnlLOcnlLDMKDpFXbhQMK9d8XMLhMSTB5Ux6D9kczopbtKtW0MCKYDW8jcSw4lMEFYBgiZccsS7s+ItUPMyoH4QrEZ/aJEkewHSTuYfH38j/I7S3dSiUFCo4q+rMXhfvEqTEfdA5AlYwMbq949yWemKxtgMzEC+WkAK3JVgHkMGIIzMdteJ3qdPKvyWZI9mb+IRT1wbbNWqenAv1UFz9IqL+euboU5O7iiuyL7C33tau9RdzU8SCDTEBQEIgHES8yC3PlnMBhKV11NiS9M8D82AbKmeciIPraJ8xGnNxirSb8VyH6i9foLGHzfWNzwuj9DFNv3jwH6MY+Tk/dA1eMIxVkiVFLCE05cBxArJKsvQ8rlPsSAQ3oQYhiCneVlejUMEMoMA4ZXA4eR80kRHOY9tI3m+RKyZ4ohwAzGD5JCgm6+APZm9VlIpsrGu6yCAxWTNO0c4m1mAmSM5IE9RvsSWZ3OEbHbgmX8Nb/8AP/3P/O721M6g+5tGNqrYIqE1Fj8LwVP1EH66nNebmkpNJmXLkNV1333Fu6imJZwqsTyVzyxMn4YnGJVR1YixdVx3y2g/S6jOxWnaj87RgEFiQeQsxMQVY/hIZ0fqo60Osht1txalJSbpwwMMoHneRHEZierOMESNNLtXFRglUkRx3qrrJAtEKENxUySSZETMg6xSNRGNV+KmQqwRFUCeElQIkljKgAmVESsHOx7SprcjNa9xID8DMGJKnjAN0QM+3Qgnaw3nA9gVtKlSn8OPFsAyCAQDcAMgAmF9owM+Y429aoKlT4f4WZQ4LcS28JgAiKfIxnrnD/ZbApdILMSXjoxxHtaAFz0QemlbTz1iedyr9AiMPzZ8/wAsWSwskmtXeo7Klq0xiotxkk02VoNuFzbJz9egduzVQtVj5b0CFkAIJVsgyxEjJ5SMCcv9ouF8NiQIqKMmJv8AhnPtfd+6NNb3dAslgaoysCSgutBDSCZjiErnAJBMQDqHZPIC9tRCfBYA02m0nN0ySrTzcL1OSBPRoYauWNTbqbiOEsZNqssmTyLgEKOvEpIOSSsKlUB0NlhaEIFxIlGzJVW8wEhl4pPSF1lTwWdJDIrEHiVwQC2ZhsnJB5z1nR7fUQWN3KqfqiJ0pfCX1tSAs+9sD6andQ3c5I2O3nztTVn5edhNQY9HLCOke2pnXm523OxmPnAarDvyxbfcnYpZKqBHhkXZHUeJJESxtIEgEas/Vd99q4TdELLtUVR+yrcgCegsl4McjzLgaZ0dvFVzrR6yEWutaoFVgyIFcwQbixazl0UpPzK6Xth4hLnKkFFX2k3GP2jGDyAHqdM7jZqqqq/2zHFSBfJ87n6SYOCSByOkLSqrUKo6OGBZgylQJ5ZVjxNkkQAYJxmdu7vkfFUNmjszgWphVKEpMTcQUINpJA9/DnlGk0OzkNWqePFi3XuGkBmIuuuIhk9uXphe2rvT+GUNQqBmnbhTcFBvZc8JyJmOnVG23bCpVmk1pKucqXFyhPKpMj4c8JJzyPQ8uLojAupskWrTJF4e5DeTUMxevnJgALU5eo+jj0hTqKygKrcBAAAkngMD34f3l5AHTO4rvUZVVLchwXNpaxgSAsEicc4IDZGhqVR6llR7bQrr4YESCRm9WmDBAjGDnEGOyJF7rdrTqrnLzcoyTg2NaJJaVtAAkhjzsw06srtVdWNMw1oKm2wYLAxJABOCQMQCROndttgs03FzNMOTLOARzbmHHD/CREQrb1WYVaAPiPyuMCFdebECLhJgAZgejED/ANILJ7m0iNsCeTszL/lbkfkefyI9dTmoLuVU/U6Sf3IFIH1FMBVPzgD6zqd15ypfe783M2V7u4arfvhtC28qSxRAEcEQDNpWZIPCLeYiSWBwCGsjVYd/K928IJJVQiOgBINMi8lo5AM+WMC2R1yxo/VOlHqIihWcOalQKaVoUOJUgTN1hmFYkTnkiGOcK7M7QpkutwNS4knq84UjoTaFEDlAGIjWxUbxKiqMqsVCeYbLWR6wy3H3C6wiCsSzC6nBVQcg5IZvTMAA+gP4oG2k74HxXZ68N581Q3H26Bf3QAvzB6kzjaZqVj1uVfoqK4+s1G/L66+22C31DTJpJgDw7QCRJcwQVbmokiQVaIzOKGy+LVipVkBBdcOcMSLbbJgp92YI9TMpvGANreiDTYdHAPrFT4cfK4o37g9tM77dregWWqKwusVnKqTxhgoJAIWIPUD0kIr7BfEpioTVVrh8SCAwAZYAUAGA+Y+6M8tPeEKVRSoC03AQgCACPIfrlZ9bR1wO7uBrVqlWoFqoqhVuIRpLzlCYBi4C9bJ5tkg8l1KSCk1Wm3GFZvEESxAk3YggwJHSBEQId3FZaTqZCq5NwPIQpN3zkBT63D0yw4N7VHBFBoJEZ4RALiJsgSR0gXYuiH3+/JBZnc2nGyoMRD1EWo2I4qguYfQm393U1qA7kr+qhvuu7Mp6EE4I9jnU/rzlRWk83M2XLDVed9qy093jiqVEQAZ5qXhS0QBEtGeTnqA1h6rbvdtmbeVACFUeG4MSbrbQIMCBEzkG6MEGGdHfxVY6UOsg32AphbIG4YwGGJJgsSBg0xzsOIAAgwdFM1UdkApuCC5ALIVuJEzDeYyYjFrQegxt903iF6i/DttWopFnOSYJuCtgSRAs5w2nezN2jGoL1aqGJeCCYGFIUfdtAj+ZzsqzeMDwnabpqYFN6Z4QM05qYkhZAUEMYPIEYPLEp22/C1KsrUCkq9xWAJUJlfMB8MmSI+WC212eJU1DzqcXrA+4PoM/NmOJ1jaZqVj1DKv0VFcfWajflq1njJJr7ndmoUWmpJBDqzcCkKRdaYLGVMSBEOc9CVFqVXsYikFtfgN5OSBxMoAggEYPLM8tbO9w1N/R7T8qnD/7+Gfkp+Ra7R3Ko1MlgHkD91iL5HQQJB9QI5kEa5uwYijsluIqcVbJWpi8qGlYIGCkqIGJMxxaxW3DFalE8dWLRAAw48xBMACTPrECSY0mvuXe2qiA00DMCxIYmLZstmAC/CSCTHKBLo2wVWqo8uQWZhlXgdVmOkAjIjmczX2+ogsXuVU/UqKdaKikT6+EAgP1AB+upzWh2J2YKFEJNxyWPKScnHp0+mt/XnJ23PbwZjtfAa5Tv52P4iJUX7pAqACSyEzGPRo9eFnEcROur0amE3CSkgi9ruVHVIqOEGUAV2I5HJsHyJUmR/dx1y2NutViYHhrIWMcQPEwIyIiAfW4joTYvandOjVJdFFKuR51GPXiUEAziTzwM4GuZ/5N3NIMFCOkm0I/EJknDqq2zkCcTGdbFPWU59WB6NaMuTnNvtSHqCm7IqkDJNQFjLP5yTOVyCBJaZIxihtX8WrFSGhJaxYMhhlfUAJkmRPoQBLL2PWoU1FSkygYkQ4MdeEtBPOD6nnGmNvs6imo5p1BTdwVaxoPAiEcpmUP5e8MKpTaT3L9nRSjjJo19qTUQVHZ1aYgmmAywy+QgliAxyT/AGeIzp2nQWlVBUWrUFpPUsJYFjzJIkXHqvMlhqQ/4PWrgGlSZrXQyYTkeIAuRkrcMfizg6lKHcmrWtNRvACsDbCuWiSDIaBDWkc/Ln01SdelC+c/sq6kI9znWinUEGEqFpE4UgM5fPIE4PISwPMmek7ud0C5NWpw0HIIpRBaABJ9Fb05n5HXQ9m916NIAlVq1AZ8R1UsPljhHy1Maz6+sc/LDCF6le+Iho0aNZ4sGjRo0AGjRo0AGsaNGgDOjRo0AGjRo0AGjRo0Af/Z"/>
          <p:cNvSpPr>
            <a:spLocks noChangeAspect="1" noChangeArrowheads="1"/>
          </p:cNvSpPr>
          <p:nvPr/>
        </p:nvSpPr>
        <p:spPr bwMode="auto">
          <a:xfrm>
            <a:off x="274638" y="-555625"/>
            <a:ext cx="742950" cy="1162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27" name="AutoShape 15" descr="data:image/jpeg;base64,/9j/4AAQSkZJRgABAQAAAQABAAD/2wCEAAkGBhQSERQUExQVEhAVGRsaGRYYGRoYGBshGB8ZGBogIhscGyYfIRolHRwaIDcgJjMvLC4sFiE9QTIqPiYrLikBCQoKDgwOGg8PGiklHyQzKiw1NC80LCwsNDEsLywtKTQsKiwsLCw1LDQtKSwsLCwpLCwsLCwqLi40LSw0LCw1LP/AABEIAJEAXAMBIgACEQEDEQH/xAAcAAABBAMBAAAAAAAAAAAAAAAAAgMFBwEEBgj/xABAEAACAQMCAwYDBAYIBwAAAAABAhEDEiEABCIxQQUGEzJRYSNxgQdCUqEUJGKCkdEIGDNTVHKT4xUWF0OissH/xAAaAQACAwEBAAAAAAAAAAAAAAAABAECBQMG/8QAKREAAgEDAwIGAgMAAAAAAAAAAAECAxEhBBIxMkETIjNxgfBRkQVSYf/aAAwDAQACEQMRAD8AvHRo0aADUN3v7w/oOzq7mzxfCANl1syyrzgx5p5dNTOtXtPsynuKTUqyCpSeLlPIwQw/MA/TVotKS3cAU/8A1kR/gT/r/wCzo/rIj/An/X/2dWD/ANL+zP8AB0f4H+etTe/Y92XVidsEj+7Z0mfWDnT6qaT+j+/JS0iJ7M+3zs+oYqCtQOMsoYGeeUJwPUxru+x+3aG6TxNvVSsnKVMx8xzH11X3bf2A7Kon6u1Tb1AMcXiIcjmG4uUjBHPkYg1j2t3K7T7GP6QrFEUx41FsZIi4cwCQMMImOsDUqhp63pys/wAMLtcnp7Rrivss7+/8S2x8SBuqUCoACAZm1uUC6DgdQeWBrtdIVIOnJxlyi6dw0aNGqAGjRo0AYJ1UXfn7d0pFqWwC1XEg1m8gORwj73rcccsNOLQ7cpVG21daJtrtSqCmZiHKkIZ6cUa8t9z+0trtd0Tvtq1dQYtm0oRIMocNmOExETzEa0dFQjNSlJXt2KSdiZp97e3d4Gak26qU3JU+FTNgnmAyrw4I64kaXuu7PeCmpdv060fhrs7ZMYVKhY/QauHs37WOyjTQJuEpLyWmUZLYMAQFgD/5qard99iqljvNtCgkxVRjjOArEk+wzrq9ROLsqSXwRZfk8+7X7QO2Oz2C1HriBPh7hCcFpnjF2SCJ+ca6x/tvobvY7ihvNvFVqbBbCfDdvujMshBgznyzIkDU93v+2zYLTelST9NJgWkRRPIySwkx7DmvTnqmaPY9ftCpWq0NuqJTQ1GWmpWmqqOQGZJiAMkmfc6Zp041VvqQ2278EccFh/0ddtW8fdOJG28MK3oXuBT5kL4nyvHqNXtqlv6PXeORW2RTIBrK4gYlUIOJJkgg5xPLE3TrN19/Hdy8eA0aNGkiwaNGuT7zd4qiu9GmRTCqLnjilhPCZgQCMkHzdIk9KdOVSW2JaMXJ2Q93h750qVKp4bBqolQeSg8pvYWEA+5zjVWdvd3RvviuqO8YdaxuYZIBPhFSff8AONSFyLaaShjyWowNQnEAUxMkRiZVQIyRrQ3G+riutKlRndV1cIQq07iBJLXOym0AtddJ5QMFtejSjQyN+HCC8xX/AGn3do0brt0ocSPCsYup5w3Sekgke+oDV59hf0flYF99Xc1WzbRIABOTLMpnM8h0566eh9iPZaqAaLuQILGrUBPubWCz8gB7a7P+QpRw7v2M+UbvCsUD2LT2Uqa71gQJICi0n0Bmf4j+erT7A7YTntDSp0UvDHDShBBhPcgNLSOEYMQJ7tb7Buzqg+F4u2aCBa96yeRIeSY9ARqpt79n9aluTQ2+4pV+GWdGZVE9CYgyOqyOY6GLLU0dQrZ9jtSk4+XbcnO4/ZDbPdJv3ekqNeVps1kioGC8WQOEzGTq29v9oVNxK0mZZyVem3z5N+WuB7J7N8JR4buWQBSlUKWA5gXKARPQyV9scO5wVGzdTrAZAJR4HuPMk9RI+Rka5VNPGs1KfI0qELFtbeurqrqZVgGB9QRI/LTmoTufuC22UHkhKL/lSAv1jE+2pvWHKO2Ti+wm1Z2DVcd89qo3dR6mUsR7TxLgMpaIyeGIMxbI80Cx9Vf31N2/MKzvTNM4iAhWbckc3lgM8S9MHTOj9U60Os0WYoHqsOMwAvUZhVnlLOcnlLDMKDpFXbhQMK9d8XMLhMSTB5Ux6D9kczopbtKtW0MCKYDW8jcSw4lMEFYBgiZccsS7s+ItUPMyoH4QrEZ/aJEkewHSTuYfH38j/I7S3dSiUFCo4q+rMXhfvEqTEfdA5AlYwMbq949yWemKxtgMzEC+WkAK3JVgHkMGIIzMdteJ3qdPKvyWZI9mb+IRT1wbbNWqenAv1UFz9IqL+euboU5O7iiuyL7C33tau9RdzU8SCDTEBQEIgHES8yC3PlnMBhKV11NiS9M8D82AbKmeciIPraJ8xGnNxirSb8VyH6i9foLGHzfWNzwuj9DFNv3jwH6MY+Tk/dA1eMIxVkiVFLCE05cBxArJKsvQ8rlPsSAQ3oQYhiCneVlejUMEMoMA4ZXA4eR80kRHOY9tI3m+RKyZ4ohwAzGD5JCgm6+APZm9VlIpsrGu6yCAxWTNO0c4m1mAmSM5IE9RvsSWZ3OEbHbgmX8Nb/8AP/3P/O721M6g+5tGNqrYIqE1Fj8LwVP1EH66nNebmkpNJmXLkNV1333Fu6imJZwqsTyVzyxMn4YnGJVR1YixdVx3y2g/S6jOxWnaj87RgEFiQeQsxMQVY/hIZ0fqo60Osht1txalJSbpwwMMoHneRHEZierOMESNNLtXFRglUkRx3qrrJAtEKENxUySSZETMg6xSNRGNV+KmQqwRFUCeElQIkljKgAmVESsHOx7SprcjNa9xID8DMGJKnjAN0QM+3Qgnaw3nA9gVtKlSn8OPFsAyCAQDcAMgAmF9owM+Y429aoKlT4f4WZQ4LcS28JgAiKfIxnrnD/ZbApdILMSXjoxxHtaAFz0QemlbTz1iedyr9AiMPzZ8/wAsWSwskmtXeo7Klq0xiotxkk02VoNuFzbJz9egduzVQtVj5b0CFkAIJVsgyxEjJ5SMCcv9ouF8NiQIqKMmJv8AhnPtfd+6NNb3dAslgaoysCSgutBDSCZjiErnAJBMQDqHZPIC9tRCfBYA02m0nN0ySrTzcL1OSBPRoYauWNTbqbiOEsZNqssmTyLgEKOvEpIOSSsKlUB0NlhaEIFxIlGzJVW8wEhl4pPSF1lTwWdJDIrEHiVwQC2ZhsnJB5z1nR7fUQWN3KqfqiJ0pfCX1tSAs+9sD6andQ3c5I2O3nztTVn5edhNQY9HLCOke2pnXm523OxmPnAarDvyxbfcnYpZKqBHhkXZHUeJJESxtIEgEas/Vd99q4TdELLtUVR+yrcgCegsl4McjzLgaZ0dvFVzrR6yEWutaoFVgyIFcwQbixazl0UpPzK6Xth4hLnKkFFX2k3GP2jGDyAHqdM7jZqqqq/2zHFSBfJ87n6SYOCSByOkLSqrUKo6OGBZgylQJ5ZVjxNkkQAYJxmdu7vkfFUNmjszgWphVKEpMTcQUINpJA9/DnlGk0OzkNWqePFi3XuGkBmIuuuIhk9uXphe2rvT+GUNQqBmnbhTcFBvZc8JyJmOnVG23bCpVmk1pKucqXFyhPKpMj4c8JJzyPQ8uLojAupskWrTJF4e5DeTUMxevnJgALU5eo+jj0hTqKygKrcBAAAkngMD34f3l5AHTO4rvUZVVLchwXNpaxgSAsEicc4IDZGhqVR6llR7bQrr4YESCRm9WmDBAjGDnEGOyJF7rdrTqrnLzcoyTg2NaJJaVtAAkhjzsw06srtVdWNMw1oKm2wYLAxJABOCQMQCROndttgs03FzNMOTLOARzbmHHD/CREQrb1WYVaAPiPyuMCFdebECLhJgAZgejED/ANILJ7m0iNsCeTszL/lbkfkefyI9dTmoLuVU/U6Sf3IFIH1FMBVPzgD6zqd15ypfe783M2V7u4arfvhtC28qSxRAEcEQDNpWZIPCLeYiSWBwCGsjVYd/K928IJJVQiOgBINMi8lo5AM+WMC2R1yxo/VOlHqIihWcOalQKaVoUOJUgTN1hmFYkTnkiGOcK7M7QpkutwNS4knq84UjoTaFEDlAGIjWxUbxKiqMqsVCeYbLWR6wy3H3C6wiCsSzC6nBVQcg5IZvTMAA+gP4oG2k74HxXZ68N581Q3H26Bf3QAvzB6kzjaZqVj1uVfoqK4+s1G/L66+22C31DTJpJgDw7QCRJcwQVbmokiQVaIzOKGy+LVipVkBBdcOcMSLbbJgp92YI9TMpvGANreiDTYdHAPrFT4cfK4o37g9tM77dregWWqKwusVnKqTxhgoJAIWIPUD0kIr7BfEpioTVVrh8SCAwAZYAUAGA+Y+6M8tPeEKVRSoC03AQgCACPIfrlZ9bR1wO7uBrVqlWoFqoqhVuIRpLzlCYBi4C9bJ5tkg8l1KSCk1Wm3GFZvEESxAk3YggwJHSBEQId3FZaTqZCq5NwPIQpN3zkBT63D0yw4N7VHBFBoJEZ4RALiJsgSR0gXYuiH3+/JBZnc2nGyoMRD1EWo2I4qguYfQm393U1qA7kr+qhvuu7Mp6EE4I9jnU/rzlRWk83M2XLDVed9qy093jiqVEQAZ5qXhS0QBEtGeTnqA1h6rbvdtmbeVACFUeG4MSbrbQIMCBEzkG6MEGGdHfxVY6UOsg32AphbIG4YwGGJJgsSBg0xzsOIAAgwdFM1UdkApuCC5ALIVuJEzDeYyYjFrQegxt903iF6i/DttWopFnOSYJuCtgSRAs5w2nezN2jGoL1aqGJeCCYGFIUfdtAj+ZzsqzeMDwnabpqYFN6Z4QM05qYkhZAUEMYPIEYPLEp22/C1KsrUCkq9xWAJUJlfMB8MmSI+WC212eJU1DzqcXrA+4PoM/NmOJ1jaZqVj1DKv0VFcfWajflq1njJJr7ndmoUWmpJBDqzcCkKRdaYLGVMSBEOc9CVFqVXsYikFtfgN5OSBxMoAggEYPLM8tbO9w1N/R7T8qnD/7+Gfkp+Ra7R3Ko1MlgHkD91iL5HQQJB9QI5kEa5uwYijsluIqcVbJWpi8qGlYIGCkqIGJMxxaxW3DFalE8dWLRAAw48xBMACTPrECSY0mvuXe2qiA00DMCxIYmLZstmAC/CSCTHKBLo2wVWqo8uQWZhlXgdVmOkAjIjmczX2+ogsXuVU/UqKdaKikT6+EAgP1AB+upzWh2J2YKFEJNxyWPKScnHp0+mt/XnJ23PbwZjtfAa5Tv52P4iJUX7pAqACSyEzGPRo9eFnEcROur0amE3CSkgi9ruVHVIqOEGUAV2I5HJsHyJUmR/dx1y2NutViYHhrIWMcQPEwIyIiAfW4joTYvandOjVJdFFKuR51GPXiUEAziTzwM4GuZ/5N3NIMFCOkm0I/EJknDqq2zkCcTGdbFPWU59WB6NaMuTnNvtSHqCm7IqkDJNQFjLP5yTOVyCBJaZIxihtX8WrFSGhJaxYMhhlfUAJkmRPoQBLL2PWoU1FSkygYkQ4MdeEtBPOD6nnGmNvs6imo5p1BTdwVaxoPAiEcpmUP5e8MKpTaT3L9nRSjjJo19qTUQVHZ1aYgmmAywy+QgliAxyT/AGeIzp2nQWlVBUWrUFpPUsJYFjzJIkXHqvMlhqQ/4PWrgGlSZrXQyYTkeIAuRkrcMfizg6lKHcmrWtNRvACsDbCuWiSDIaBDWkc/Ln01SdelC+c/sq6kI9znWinUEGEqFpE4UgM5fPIE4PISwPMmek7ud0C5NWpw0HIIpRBaABJ9Fb05n5HXQ9m916NIAlVq1AZ8R1UsPljhHy1Maz6+sc/LDCF6le+Iho0aNZ4sGjRo0AGjRo0AGsaNGgDOjRo0AGjRo0AGjRo0Af/Z"/>
          <p:cNvSpPr>
            <a:spLocks noChangeAspect="1" noChangeArrowheads="1"/>
          </p:cNvSpPr>
          <p:nvPr/>
        </p:nvSpPr>
        <p:spPr bwMode="auto">
          <a:xfrm>
            <a:off x="274638" y="-555625"/>
            <a:ext cx="742950" cy="1162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29" name="AutoShape 17" descr="data:image/jpeg;base64,/9j/4AAQSkZJRgABAQAAAQABAAD/2wCEAAkGBhQSERQUExQVEhAVGRsaGRYYGRoYGBshGB8ZGBogIhscGyYfIRolHRwaIDcgJjMvLC4sFiE9QTIqPiYrLikBCQoKDgwOGg8PGiklHyQzKiw1NC80LCwsNDEsLywtKTQsKiwsLCw1LDQtKSwsLCwpLCwsLCwqLi40LSw0LCw1LP/AABEIAJEAXAMBIgACEQEDEQH/xAAcAAABBAMBAAAAAAAAAAAAAAAAAgMFBwEEBgj/xABAEAACAQMCAwYDBAYIBwAAAAABAhEDEiEABCIxQQUGEzJRYSNxgQdCUqEUJGKCkdEIGDNTVHKT4xUWF0OissH/xAAaAQACAwEBAAAAAAAAAAAAAAAABAECBQMG/8QAKREAAgEDAwIGAgMAAAAAAAAAAAECAxEhBBIxMkETIjNxgfBRkQVSYf/aAAwDAQACEQMRAD8AvHRo0aADUN3v7w/oOzq7mzxfCANl1syyrzgx5p5dNTOtXtPsynuKTUqyCpSeLlPIwQw/MA/TVotKS3cAU/8A1kR/gT/r/wCzo/rIj/An/X/2dWD/ANL+zP8AB0f4H+etTe/Y92XVidsEj+7Z0mfWDnT6qaT+j+/JS0iJ7M+3zs+oYqCtQOMsoYGeeUJwPUxru+x+3aG6TxNvVSsnKVMx8xzH11X3bf2A7Kon6u1Tb1AMcXiIcjmG4uUjBHPkYg1j2t3K7T7GP6QrFEUx41FsZIi4cwCQMMImOsDUqhp63pys/wAMLtcnp7Rrivss7+/8S2x8SBuqUCoACAZm1uUC6DgdQeWBrtdIVIOnJxlyi6dw0aNGqAGjRo0AYJ1UXfn7d0pFqWwC1XEg1m8gORwj73rcccsNOLQ7cpVG21daJtrtSqCmZiHKkIZ6cUa8t9z+0trtd0Tvtq1dQYtm0oRIMocNmOExETzEa0dFQjNSlJXt2KSdiZp97e3d4Gak26qU3JU+FTNgnmAyrw4I64kaXuu7PeCmpdv060fhrs7ZMYVKhY/QauHs37WOyjTQJuEpLyWmUZLYMAQFgD/5qard99iqljvNtCgkxVRjjOArEk+wzrq9ROLsqSXwRZfk8+7X7QO2Oz2C1HriBPh7hCcFpnjF2SCJ+ca6x/tvobvY7ihvNvFVqbBbCfDdvujMshBgznyzIkDU93v+2zYLTelST9NJgWkRRPIySwkx7DmvTnqmaPY9ftCpWq0NuqJTQ1GWmpWmqqOQGZJiAMkmfc6Zp041VvqQ2278EccFh/0ddtW8fdOJG28MK3oXuBT5kL4nyvHqNXtqlv6PXeORW2RTIBrK4gYlUIOJJkgg5xPLE3TrN19/Hdy8eA0aNGkiwaNGuT7zd4qiu9GmRTCqLnjilhPCZgQCMkHzdIk9KdOVSW2JaMXJ2Q93h750qVKp4bBqolQeSg8pvYWEA+5zjVWdvd3RvviuqO8YdaxuYZIBPhFSff8AONSFyLaaShjyWowNQnEAUxMkRiZVQIyRrQ3G+riutKlRndV1cIQq07iBJLXOym0AtddJ5QMFtejSjQyN+HCC8xX/AGn3do0brt0ocSPCsYup5w3Sekgke+oDV59hf0flYF99Xc1WzbRIABOTLMpnM8h0566eh9iPZaqAaLuQILGrUBPubWCz8gB7a7P+QpRw7v2M+UbvCsUD2LT2Uqa71gQJICi0n0Bmf4j+erT7A7YTntDSp0UvDHDShBBhPcgNLSOEYMQJ7tb7Buzqg+F4u2aCBa96yeRIeSY9ARqpt79n9aluTQ2+4pV+GWdGZVE9CYgyOqyOY6GLLU0dQrZ9jtSk4+XbcnO4/ZDbPdJv3ekqNeVps1kioGC8WQOEzGTq29v9oVNxK0mZZyVem3z5N+WuB7J7N8JR4buWQBSlUKWA5gXKARPQyV9scO5wVGzdTrAZAJR4HuPMk9RI+Rka5VNPGs1KfI0qELFtbeurqrqZVgGB9QRI/LTmoTufuC22UHkhKL/lSAv1jE+2pvWHKO2Ti+wm1Z2DVcd89qo3dR6mUsR7TxLgMpaIyeGIMxbI80Cx9Vf31N2/MKzvTNM4iAhWbckc3lgM8S9MHTOj9U60Os0WYoHqsOMwAvUZhVnlLOcnlLDMKDpFXbhQMK9d8XMLhMSTB5Ux6D9kczopbtKtW0MCKYDW8jcSw4lMEFYBgiZccsS7s+ItUPMyoH4QrEZ/aJEkewHSTuYfH38j/I7S3dSiUFCo4q+rMXhfvEqTEfdA5AlYwMbq949yWemKxtgMzEC+WkAK3JVgHkMGIIzMdteJ3qdPKvyWZI9mb+IRT1wbbNWqenAv1UFz9IqL+euboU5O7iiuyL7C33tau9RdzU8SCDTEBQEIgHES8yC3PlnMBhKV11NiS9M8D82AbKmeciIPraJ8xGnNxirSb8VyH6i9foLGHzfWNzwuj9DFNv3jwH6MY+Tk/dA1eMIxVkiVFLCE05cBxArJKsvQ8rlPsSAQ3oQYhiCneVlejUMEMoMA4ZXA4eR80kRHOY9tI3m+RKyZ4ohwAzGD5JCgm6+APZm9VlIpsrGu6yCAxWTNO0c4m1mAmSM5IE9RvsSWZ3OEbHbgmX8Nb/8AP/3P/O721M6g+5tGNqrYIqE1Fj8LwVP1EH66nNebmkpNJmXLkNV1333Fu6imJZwqsTyVzyxMn4YnGJVR1YixdVx3y2g/S6jOxWnaj87RgEFiQeQsxMQVY/hIZ0fqo60Osht1txalJSbpwwMMoHneRHEZierOMESNNLtXFRglUkRx3qrrJAtEKENxUySSZETMg6xSNRGNV+KmQqwRFUCeElQIkljKgAmVESsHOx7SprcjNa9xID8DMGJKnjAN0QM+3Qgnaw3nA9gVtKlSn8OPFsAyCAQDcAMgAmF9owM+Y429aoKlT4f4WZQ4LcS28JgAiKfIxnrnD/ZbApdILMSXjoxxHtaAFz0QemlbTz1iedyr9AiMPzZ8/wAsWSwskmtXeo7Klq0xiotxkk02VoNuFzbJz9egduzVQtVj5b0CFkAIJVsgyxEjJ5SMCcv9ouF8NiQIqKMmJv8AhnPtfd+6NNb3dAslgaoysCSgutBDSCZjiErnAJBMQDqHZPIC9tRCfBYA02m0nN0ySrTzcL1OSBPRoYauWNTbqbiOEsZNqssmTyLgEKOvEpIOSSsKlUB0NlhaEIFxIlGzJVW8wEhl4pPSF1lTwWdJDIrEHiVwQC2ZhsnJB5z1nR7fUQWN3KqfqiJ0pfCX1tSAs+9sD6andQ3c5I2O3nztTVn5edhNQY9HLCOke2pnXm523OxmPnAarDvyxbfcnYpZKqBHhkXZHUeJJESxtIEgEas/Vd99q4TdELLtUVR+yrcgCegsl4McjzLgaZ0dvFVzrR6yEWutaoFVgyIFcwQbixazl0UpPzK6Xth4hLnKkFFX2k3GP2jGDyAHqdM7jZqqqq/2zHFSBfJ87n6SYOCSByOkLSqrUKo6OGBZgylQJ5ZVjxNkkQAYJxmdu7vkfFUNmjszgWphVKEpMTcQUINpJA9/DnlGk0OzkNWqePFi3XuGkBmIuuuIhk9uXphe2rvT+GUNQqBmnbhTcFBvZc8JyJmOnVG23bCpVmk1pKucqXFyhPKpMj4c8JJzyPQ8uLojAupskWrTJF4e5DeTUMxevnJgALU5eo+jj0hTqKygKrcBAAAkngMD34f3l5AHTO4rvUZVVLchwXNpaxgSAsEicc4IDZGhqVR6llR7bQrr4YESCRm9WmDBAjGDnEGOyJF7rdrTqrnLzcoyTg2NaJJaVtAAkhjzsw06srtVdWNMw1oKm2wYLAxJABOCQMQCROndttgs03FzNMOTLOARzbmHHD/CREQrb1WYVaAPiPyuMCFdebECLhJgAZgejED/ANILJ7m0iNsCeTszL/lbkfkefyI9dTmoLuVU/U6Sf3IFIH1FMBVPzgD6zqd15ypfe783M2V7u4arfvhtC28qSxRAEcEQDNpWZIPCLeYiSWBwCGsjVYd/K928IJJVQiOgBINMi8lo5AM+WMC2R1yxo/VOlHqIihWcOalQKaVoUOJUgTN1hmFYkTnkiGOcK7M7QpkutwNS4knq84UjoTaFEDlAGIjWxUbxKiqMqsVCeYbLWR6wy3H3C6wiCsSzC6nBVQcg5IZvTMAA+gP4oG2k74HxXZ68N581Q3H26Bf3QAvzB6kzjaZqVj1uVfoqK4+s1G/L66+22C31DTJpJgDw7QCRJcwQVbmokiQVaIzOKGy+LVipVkBBdcOcMSLbbJgp92YI9TMpvGANreiDTYdHAPrFT4cfK4o37g9tM77dregWWqKwusVnKqTxhgoJAIWIPUD0kIr7BfEpioTVVrh8SCAwAZYAUAGA+Y+6M8tPeEKVRSoC03AQgCACPIfrlZ9bR1wO7uBrVqlWoFqoqhVuIRpLzlCYBi4C9bJ5tkg8l1KSCk1Wm3GFZvEESxAk3YggwJHSBEQId3FZaTqZCq5NwPIQpN3zkBT63D0yw4N7VHBFBoJEZ4RALiJsgSR0gXYuiH3+/JBZnc2nGyoMRD1EWo2I4qguYfQm393U1qA7kr+qhvuu7Mp6EE4I9jnU/rzlRWk83M2XLDVed9qy093jiqVEQAZ5qXhS0QBEtGeTnqA1h6rbvdtmbeVACFUeG4MSbrbQIMCBEzkG6MEGGdHfxVY6UOsg32AphbIG4YwGGJJgsSBg0xzsOIAAgwdFM1UdkApuCC5ALIVuJEzDeYyYjFrQegxt903iF6i/DttWopFnOSYJuCtgSRAs5w2nezN2jGoL1aqGJeCCYGFIUfdtAj+ZzsqzeMDwnabpqYFN6Z4QM05qYkhZAUEMYPIEYPLEp22/C1KsrUCkq9xWAJUJlfMB8MmSI+WC212eJU1DzqcXrA+4PoM/NmOJ1jaZqVj1DKv0VFcfWajflq1njJJr7ndmoUWmpJBDqzcCkKRdaYLGVMSBEOc9CVFqVXsYikFtfgN5OSBxMoAggEYPLM8tbO9w1N/R7T8qnD/7+Gfkp+Ra7R3Ko1MlgHkD91iL5HQQJB9QI5kEa5uwYijsluIqcVbJWpi8qGlYIGCkqIGJMxxaxW3DFalE8dWLRAAw48xBMACTPrECSY0mvuXe2qiA00DMCxIYmLZstmAC/CSCTHKBLo2wVWqo8uQWZhlXgdVmOkAjIjmczX2+ogsXuVU/UqKdaKikT6+EAgP1AB+upzWh2J2YKFEJNxyWPKScnHp0+mt/XnJ23PbwZjtfAa5Tv52P4iJUX7pAqACSyEzGPRo9eFnEcROur0amE3CSkgi9ruVHVIqOEGUAV2I5HJsHyJUmR/dx1y2NutViYHhrIWMcQPEwIyIiAfW4joTYvandOjVJdFFKuR51GPXiUEAziTzwM4GuZ/5N3NIMFCOkm0I/EJknDqq2zkCcTGdbFPWU59WB6NaMuTnNvtSHqCm7IqkDJNQFjLP5yTOVyCBJaZIxihtX8WrFSGhJaxYMhhlfUAJkmRPoQBLL2PWoU1FSkygYkQ4MdeEtBPOD6nnGmNvs6imo5p1BTdwVaxoPAiEcpmUP5e8MKpTaT3L9nRSjjJo19qTUQVHZ1aYgmmAywy+QgliAxyT/AGeIzp2nQWlVBUWrUFpPUsJYFjzJIkXHqvMlhqQ/4PWrgGlSZrXQyYTkeIAuRkrcMfizg6lKHcmrWtNRvACsDbCuWiSDIaBDWkc/Ln01SdelC+c/sq6kI9znWinUEGEqFpE4UgM5fPIE4PISwPMmek7ud0C5NWpw0HIIpRBaABJ9Fb05n5HXQ9m916NIAlVq1AZ8R1UsPljhHy1Maz6+sc/LDCF6le+Iho0aNZ4sGjRo0AGjRo0AGsaNGgDOjRo0AGjRo0AGjRo0Af/Z"/>
          <p:cNvSpPr>
            <a:spLocks noChangeAspect="1" noChangeArrowheads="1"/>
          </p:cNvSpPr>
          <p:nvPr/>
        </p:nvSpPr>
        <p:spPr bwMode="auto">
          <a:xfrm>
            <a:off x="274638" y="-555625"/>
            <a:ext cx="742950" cy="1162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8933" name="Picture 21" descr="http://waynesword.palomar.edu/images/helix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2667000"/>
            <a:ext cx="1104900" cy="1733551"/>
          </a:xfrm>
          <a:prstGeom prst="rect">
            <a:avLst/>
          </a:prstGeom>
          <a:noFill/>
        </p:spPr>
      </p:pic>
      <p:sp>
        <p:nvSpPr>
          <p:cNvPr id="38935" name="AutoShape 23" descr="data:image/jpg;base64,/9j/4AAQSkZJRgABAQAAAQABAAD/2wCEAAkGBhIQEBUUExMWFRMSGBYZGBgXFyIaHxwfHR8iGSIeHR8hHikkHh4vGSIfIi8iIygpLCwsHic2NTU2NSYrLCkBCQoKDgwNGg8PGiwkHiIpKiwuNSwuLCkwLCksKikvKTAsLCkpLCwsLzA1KSksLCwtNC0pNSwvKSksKSwsKjQpLP/AABEIAJEATwMBIgACEQEDEQH/xAAcAAACAgMBAQAAAAAAAAAAAAAABgUHAgMECAH/xAA7EAABAwMBBgUCAwcCBwAAAAABAgMRAAQhMQUGEkFRYQcTIjJxFIGRobEjM0JSctHwkrIVJTRDU4LB/8QAGQEBAAMBAQAAAAAAAAAAAAAAAAIDBAEF/8QAKREAAgIBAgQEBwAAAAAAAAAAAAECEQMhMQQSMkEiUZHwUmFicbHR8f/aAAwDAQACEQMRAD8AvGiiigCsHnkoSVKISkZJJgCo3au8DbIUBCnEj2yAB/UTgfr2qt96N7XlPttoKHXXOIp9XC22Boc4PWTmKpnlp8sVbOpWN21t8lHiTbAAIEqcXoP/AF/vE8q37B33Q8kB4BtRMAgyknpP8J7H8apHbW87nm+QoJdDfuShZ4VE6lZ5nry0rt3e2sgPuJYMNKQCppZBgjkMwQNcc+dZ5SyR8V9r20OuJ6IBmvtVZsrehy2KfLXxNfyKOmNAeUfqYinvYe9DN1hJ4XMyg641jqKuxcRHJp3IkxRRRWgBRRRQFb76qQhFwtauEIdxOQSoAYzrzgVT+9m1uJSFNGFr4xxBJTCeWs5OT1iKsrxItVKfSpKC6A8sFA6lKYMc41/Cqy3zvA5ecaUlKQYAUfUICQRjmD+ZrNgwp5HLf+lkY9xeZCkgwYnCjPWt7T8BMAycg9CD/f8AOsNEnIifbz+RWsKiI07nSvV5Ui6qLa3P2ki5bCHOHi1PUHSZ1icweZxTRuqwE7RSATjzB+XXt+JJqoN171bLiXUJXghJSBIIM89JiYH3q29y9qJub1txJkKC5GkEJAyOvb5NeHkwvHnVbWZ5xplnUUUV6BEKKKKAQ7yDdvrUUhDBVnmVLSAAOhgfeapPeu0dDTYUzHklziWIIUVqEGRppoav/eHc4PLU62ApasqQskAmIlJB9JjHMUjv7Na4yhbakHRaVie3PER9o0zWF5J4JW0qv9hSaKXbCVTJHXWviMmB+VN+824RaUF2wUtKyZRoQce3OmmDkYra54fPsjhcSkLVB4yvTmRA1PUjM4rfHi8bhd/gujNUbN29omzZLLjCypcrBBzBAjHwJ+D1NOHhowr6/wAxSeAuFXCknPCE9Os8uQjrUTsDdm4ffSSA4pCOEcIgDnKzp/c4q1d29zkWqvNUeJ2CBGAkHUDr3JrCryZOeK+79NiuUrYx0UUVtIhRRRQBXBtbYzNwmHEjAwrmOeD88tK6L18NtrWSAEpJJOggTmqk3j8SrUkgXXEBPs4jnsQI00Ok1TlyculWKIq626yhwhsuuttLHq4APaqTgnPbmo6aVotvEK1uLwfUB8IWsJASkHXAkzMCeWczUHdb5Wx9vFryRH4dP110qHud4GVHEjT+Hp/85AdOdYceN81uDor1vY9V2Vk2ygIbSEpGgArfXlnZW/l2y6kt3Tg9ScKUVA8sgyO3YV6kaVKQeoFelF/IsMqKKKkAooooDFxsKBSoAgiCDkEHkaUL7wl2U5J+lSkmfYSn8gYmnGsV6H4ocPLpsW0JeTCfQVJ9KeI4PIg9uWNZpb2Raodu2W3MNrdbSoxoCoA6dqbHV4ehSveuA0JThR0PMdDprNLe65jaFsZUn9s1lOT7hoOdZOHvmlZCG56a2X4bbNtlBTdq3xAyFKlZH3UTTMBXwV9rWWBRRRQBRRRNAFYuaH4OtYXVyG21LV7UJKj8ATXNs3aaLm3Q8g+h1HEPv1rl9gecnFk+dhSklaoKICZk+2cx0JOINLu60jaFsRxiXmz6D6sqGn+aUxOiUvmFK9a9PQk5Oc8vnIgRrS3uzjaFthUl9r2H1e4af5NYuH6pFUOo9fCvtRu39tos7dTy/aiJHyY/TNSDToUkKSZCgCCOYPOtt9i0yoooroCsaXd996zs5pt3hCgpwJUk4JTGeE6cXODrXfu/vLb3zPmsrBH8ST7kHoocjUVJXRxqyC8Rr1am2rNmPOvV8A58KRlSiAZgD7VDeE20ltG52e6fXbLUpM9CYIA6BWcY9Ucqlt2h9btG4vDlpibdg8jGVqB+cUvb+pOzNqsbQSCGnSEOxp/KZ+U5HdNQ+r3R3Yry4RIfMFULXknhGpzHIdjk4jSlrdhH/MLYcJJ89r0pMH3DE/rTK+QoPL90rVBJ4ZBJIITynkOcnSlbYDqU3rClAFKXWyQFcOihz5Vm4Z+KRXDqL58SnF3t1bbOaVBcPGvmAkDUjn25A61M+Gm0lKtVWzv7+yUWlg6wParuIxPaojwztVXVzdbRc/7ii21/SNT+MD7V3bVH/D9rtXGjF8A050Dn8JPScCfmtMfi8/aLO480Urb57+s7PbIkKeVhKe50n/OUV2bj7YXd2DDyzLi0njgR6gSDipqSbpAjt4rNN1tO0ZWkLbbbfdWCJGgQJn5MVXm+e6T2xnfPtHVJadlAAMqSIOCI9SAJjpVn7Nb49p3TkYbbZaB75WofmmvjLIu75TigS1Z8TaJ0U4oDjPeB6fuag4p+pwgPC7fK1XbtWgHlOtpjhUZC+pSo655HNJHitvSXrtbaDLLQDZE44geLiT0VOMZieVTviX4dssJN3bny4UCpsYlRwPLj2qJxA64iq+tNn3lys2qitvhUpxSVNx6iNVEkKKiIAqEr2fYbmuyb/YLISB0yTgzpHXQR0M0pMsKccSlMFSiMRjX9OfSKYE2txxqYSvgA4uIFMiegIHTI+9cybb6cKhQW85I4hMITzORz6/y1TiqLeu5CO9lneGu9gavkscUWqm/KROBxt5mepJVPYpqV8Rt+Wnx9Iw0X3SpJTAJ9YMgCMz1jT71WOyWbm6YFuwlx36YqdJwOAEZg6gGIjJMYirp8Lt1rVm1buUftHnkypxQyOqQP4QDV6Tel6Fj1Irwz3NQ6PrrpXnXBUocKtGiDBBH885PSmTw/R5bdyx/4Ll5IHQKhY/3Vut2PpNoLGjN76hnR1Ov+pOflNZ7IY8raF2nk8ll4fgW1fmkfjU0qoG22KmmHnAJcecWUg9SeBP2gA/FSOytnhhlLYzwjJ5knJJ7kzWwWafTAwiYHKetfL+9Sy0txWiASYz9h35VJKgLd+39btNtvVmxAcXjBdV7Uk9h6o6xUs/uxbrvEXakAvIQWwexM57jMfJo3a2eppkqc/evqLjnYq5fZMD7VLUitNQKTnh4yq/F0TLcGWY9JURAV3gTAPWsbrw2t137dyAlLbeSyEwlSgICj8DlFN9Fd5UCL2Ru1b2q3ltICVXK+NfzEQOg7dzUPuy0bO8ftIhpcvs55KMKSPhWYHWmyoTeazMN3CP3lsri+UHC0/wCnPyBXJeYOzbWz/OagYWgpWg9FJPEPzx8GuNt3ieYe08xtaFDvhUR2INTLTgUkKBkKAIPY1ratUpmBqSYjQnWK7Vg3VHbe/cn+pH+4UUVyfSwSNFFFSAUUUUAVruPYr4NFFAcO7f8A0jP9CakqKKA//9k="/>
          <p:cNvSpPr>
            <a:spLocks noChangeAspect="1" noChangeArrowheads="1"/>
          </p:cNvSpPr>
          <p:nvPr/>
        </p:nvSpPr>
        <p:spPr bwMode="auto">
          <a:xfrm>
            <a:off x="274638" y="-661988"/>
            <a:ext cx="752475" cy="1381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37" name="AutoShape 25" descr="data:image/jpg;base64,/9j/4AAQSkZJRgABAQAAAQABAAD/2wCEAAkGBhIQEBUUExMWFRMSGBYZGBgXFyIaHxwfHR8iGSIeHR8hHikkHh4vGSIfIi8iIygpLCwsHic2NTU2NSYrLCkBCQoKDgwNGg8PGiwkHiIpKiwuNSwuLCkwLCksKikvKTAsLCkpLCwsLzA1KSksLCwtNC0pNSwvKSksKSwsKjQpLP/AABEIAJEATwMBIgACEQEDEQH/xAAcAAACAgMBAQAAAAAAAAAAAAAABgUHAgMECAH/xAA7EAABAwMBBgUCAwcCBwAAAAABAgMRAAQhMQUGEkFRYQcTIjJxFIGRobEjM0JSctHwkrIVJTRDU4LB/8QAGQEBAAMBAQAAAAAAAAAAAAAAAAIDBAEF/8QAKREAAgIBAgQEBwAAAAAAAAAAAAECEQMhMQQSMkEiUZHwUmFicbHR8f/aAAwDAQACEQMRAD8AvGiiigCsHnkoSVKISkZJJgCo3au8DbIUBCnEj2yAB/UTgfr2qt96N7XlPttoKHXXOIp9XC22Boc4PWTmKpnlp8sVbOpWN21t8lHiTbAAIEqcXoP/AF/vE8q37B33Q8kB4BtRMAgyknpP8J7H8apHbW87nm+QoJdDfuShZ4VE6lZ5nry0rt3e2sgPuJYMNKQCppZBgjkMwQNcc+dZ5SyR8V9r20OuJ6IBmvtVZsrehy2KfLXxNfyKOmNAeUfqYinvYe9DN1hJ4XMyg641jqKuxcRHJp3IkxRRRWgBRRRQFb76qQhFwtauEIdxOQSoAYzrzgVT+9m1uJSFNGFr4xxBJTCeWs5OT1iKsrxItVKfSpKC6A8sFA6lKYMc41/Cqy3zvA5ecaUlKQYAUfUICQRjmD+ZrNgwp5HLf+lkY9xeZCkgwYnCjPWt7T8BMAycg9CD/f8AOsNEnIifbz+RWsKiI07nSvV5Ui6qLa3P2ki5bCHOHi1PUHSZ1icweZxTRuqwE7RSATjzB+XXt+JJqoN171bLiXUJXghJSBIIM89JiYH3q29y9qJub1txJkKC5GkEJAyOvb5NeHkwvHnVbWZ5xplnUUUV6BEKKKKAQ7yDdvrUUhDBVnmVLSAAOhgfeapPeu0dDTYUzHklziWIIUVqEGRppoav/eHc4PLU62ApasqQskAmIlJB9JjHMUjv7Na4yhbakHRaVie3PER9o0zWF5J4JW0qv9hSaKXbCVTJHXWviMmB+VN+824RaUF2wUtKyZRoQce3OmmDkYra54fPsjhcSkLVB4yvTmRA1PUjM4rfHi8bhd/gujNUbN29omzZLLjCypcrBBzBAjHwJ+D1NOHhowr6/wAxSeAuFXCknPCE9Os8uQjrUTsDdm4ffSSA4pCOEcIgDnKzp/c4q1d29zkWqvNUeJ2CBGAkHUDr3JrCryZOeK+79NiuUrYx0UUVtIhRRRQBXBtbYzNwmHEjAwrmOeD88tK6L18NtrWSAEpJJOggTmqk3j8SrUkgXXEBPs4jnsQI00Ok1TlyculWKIq626yhwhsuuttLHq4APaqTgnPbmo6aVotvEK1uLwfUB8IWsJASkHXAkzMCeWczUHdb5Wx9vFryRH4dP110qHud4GVHEjT+Hp/85AdOdYceN81uDor1vY9V2Vk2ygIbSEpGgArfXlnZW/l2y6kt3Tg9ScKUVA8sgyO3YV6kaVKQeoFelF/IsMqKKKkAooooDFxsKBSoAgiCDkEHkaUL7wl2U5J+lSkmfYSn8gYmnGsV6H4ocPLpsW0JeTCfQVJ9KeI4PIg9uWNZpb2Raodu2W3MNrdbSoxoCoA6dqbHV4ehSveuA0JThR0PMdDprNLe65jaFsZUn9s1lOT7hoOdZOHvmlZCG56a2X4bbNtlBTdq3xAyFKlZH3UTTMBXwV9rWWBRRRQBRRRNAFYuaH4OtYXVyG21LV7UJKj8ATXNs3aaLm3Q8g+h1HEPv1rl9gecnFk+dhSklaoKICZk+2cx0JOINLu60jaFsRxiXmz6D6sqGn+aUxOiUvmFK9a9PQk5Oc8vnIgRrS3uzjaFthUl9r2H1e4af5NYuH6pFUOo9fCvtRu39tos7dTy/aiJHyY/TNSDToUkKSZCgCCOYPOtt9i0yoooroCsaXd996zs5pt3hCgpwJUk4JTGeE6cXODrXfu/vLb3zPmsrBH8ST7kHoocjUVJXRxqyC8Rr1am2rNmPOvV8A58KRlSiAZgD7VDeE20ltG52e6fXbLUpM9CYIA6BWcY9Ucqlt2h9btG4vDlpibdg8jGVqB+cUvb+pOzNqsbQSCGnSEOxp/KZ+U5HdNQ+r3R3Yry4RIfMFULXknhGpzHIdjk4jSlrdhH/MLYcJJ89r0pMH3DE/rTK+QoPL90rVBJ4ZBJIITynkOcnSlbYDqU3rClAFKXWyQFcOihz5Vm4Z+KRXDqL58SnF3t1bbOaVBcPGvmAkDUjn25A61M+Gm0lKtVWzv7+yUWlg6wParuIxPaojwztVXVzdbRc/7ii21/SNT+MD7V3bVH/D9rtXGjF8A050Dn8JPScCfmtMfi8/aLO480Urb57+s7PbIkKeVhKe50n/OUV2bj7YXd2DDyzLi0njgR6gSDipqSbpAjt4rNN1tO0ZWkLbbbfdWCJGgQJn5MVXm+e6T2xnfPtHVJadlAAMqSIOCI9SAJjpVn7Nb49p3TkYbbZaB75WofmmvjLIu75TigS1Z8TaJ0U4oDjPeB6fuag4p+pwgPC7fK1XbtWgHlOtpjhUZC+pSo655HNJHitvSXrtbaDLLQDZE44geLiT0VOMZieVTviX4dssJN3bny4UCpsYlRwPLj2qJxA64iq+tNn3lys2qitvhUpxSVNx6iNVEkKKiIAqEr2fYbmuyb/YLISB0yTgzpHXQR0M0pMsKccSlMFSiMRjX9OfSKYE2txxqYSvgA4uIFMiegIHTI+9cybb6cKhQW85I4hMITzORz6/y1TiqLeu5CO9lneGu9gavkscUWqm/KROBxt5mepJVPYpqV8Rt+Wnx9Iw0X3SpJTAJ9YMgCMz1jT71WOyWbm6YFuwlx36YqdJwOAEZg6gGIjJMYirp8Lt1rVm1buUftHnkypxQyOqQP4QDV6Tel6Fj1Irwz3NQ6PrrpXnXBUocKtGiDBBH885PSmTw/R5bdyx/4Ll5IHQKhY/3Vut2PpNoLGjN76hnR1Ov+pOflNZ7IY8raF2nk8ll4fgW1fmkfjU0qoG22KmmHnAJcecWUg9SeBP2gA/FSOytnhhlLYzwjJ5knJJ7kzWwWafTAwiYHKetfL+9Sy0txWiASYz9h35VJKgLd+39btNtvVmxAcXjBdV7Uk9h6o6xUs/uxbrvEXakAvIQWwexM57jMfJo3a2eppkqc/evqLjnYq5fZMD7VLUitNQKTnh4yq/F0TLcGWY9JURAV3gTAPWsbrw2t137dyAlLbeSyEwlSgICj8DlFN9Fd5UCL2Ru1b2q3ltICVXK+NfzEQOg7dzUPuy0bO8ftIhpcvs55KMKSPhWYHWmyoTeazMN3CP3lsri+UHC0/wCnPyBXJeYOzbWz/OagYWgpWg9FJPEPzx8GuNt3ieYe08xtaFDvhUR2INTLTgUkKBkKAIPY1ratUpmBqSYjQnWK7Vg3VHbe/cn+pH+4UUVyfSwSNFFFSAUUUUAVruPYr4NFFAcO7f8A0jP9CakqKKA//9k="/>
          <p:cNvSpPr>
            <a:spLocks noChangeAspect="1" noChangeArrowheads="1"/>
          </p:cNvSpPr>
          <p:nvPr/>
        </p:nvSpPr>
        <p:spPr bwMode="auto">
          <a:xfrm>
            <a:off x="274638" y="-661988"/>
            <a:ext cx="752475" cy="1381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41" name="AutoShape 29" descr="data:image/jpg;base64,/9j/4AAQSkZJRgABAQAAAQABAAD/2wCEAAkGBhIQEBUUExMWFRMSGBYZGBgXFyIaHxwfHR8iGSIeHR8hHikkHh4vGSIfIi8iIygpLCwsHic2NTU2NSYrLCkBCQoKDgwNGg8PGiwkHiIpKiwuNSwuLCkwLCksKikvKTAsLCkpLCwsLzA1KSksLCwtNC0pNSwvKSksKSwsKjQpLP/AABEIAJEATwMBIgACEQEDEQH/xAAcAAACAgMBAQAAAAAAAAAAAAAABgUHAgMECAH/xAA7EAABAwMBBgUCAwcCBwAAAAABAgMRAAQhMQUGEkFRYQcTIjJxFIGRobEjM0JSctHwkrIVJTRDU4LB/8QAGQEBAAMBAQAAAAAAAAAAAAAAAAIDBAEF/8QAKREAAgIBAgQEBwAAAAAAAAAAAAECEQMhMQQSMkEiUZHwUmFicbHR8f/aAAwDAQACEQMRAD8AvGiiigCsHnkoSVKISkZJJgCo3au8DbIUBCnEj2yAB/UTgfr2qt96N7XlPttoKHXXOIp9XC22Boc4PWTmKpnlp8sVbOpWN21t8lHiTbAAIEqcXoP/AF/vE8q37B33Q8kB4BtRMAgyknpP8J7H8apHbW87nm+QoJdDfuShZ4VE6lZ5nry0rt3e2sgPuJYMNKQCppZBgjkMwQNcc+dZ5SyR8V9r20OuJ6IBmvtVZsrehy2KfLXxNfyKOmNAeUfqYinvYe9DN1hJ4XMyg641jqKuxcRHJp3IkxRRRWgBRRRQFb76qQhFwtauEIdxOQSoAYzrzgVT+9m1uJSFNGFr4xxBJTCeWs5OT1iKsrxItVKfSpKC6A8sFA6lKYMc41/Cqy3zvA5ecaUlKQYAUfUICQRjmD+ZrNgwp5HLf+lkY9xeZCkgwYnCjPWt7T8BMAycg9CD/f8AOsNEnIifbz+RWsKiI07nSvV5Ui6qLa3P2ki5bCHOHi1PUHSZ1icweZxTRuqwE7RSATjzB+XXt+JJqoN171bLiXUJXghJSBIIM89JiYH3q29y9qJub1txJkKC5GkEJAyOvb5NeHkwvHnVbWZ5xplnUUUV6BEKKKKAQ7yDdvrUUhDBVnmVLSAAOhgfeapPeu0dDTYUzHklziWIIUVqEGRppoav/eHc4PLU62ApasqQskAmIlJB9JjHMUjv7Na4yhbakHRaVie3PER9o0zWF5J4JW0qv9hSaKXbCVTJHXWviMmB+VN+824RaUF2wUtKyZRoQce3OmmDkYra54fPsjhcSkLVB4yvTmRA1PUjM4rfHi8bhd/gujNUbN29omzZLLjCypcrBBzBAjHwJ+D1NOHhowr6/wAxSeAuFXCknPCE9Os8uQjrUTsDdm4ffSSA4pCOEcIgDnKzp/c4q1d29zkWqvNUeJ2CBGAkHUDr3JrCryZOeK+79NiuUrYx0UUVtIhRRRQBXBtbYzNwmHEjAwrmOeD88tK6L18NtrWSAEpJJOggTmqk3j8SrUkgXXEBPs4jnsQI00Ok1TlyculWKIq626yhwhsuuttLHq4APaqTgnPbmo6aVotvEK1uLwfUB8IWsJASkHXAkzMCeWczUHdb5Wx9vFryRH4dP110qHud4GVHEjT+Hp/85AdOdYceN81uDor1vY9V2Vk2ygIbSEpGgArfXlnZW/l2y6kt3Tg9ScKUVA8sgyO3YV6kaVKQeoFelF/IsMqKKKkAooooDFxsKBSoAgiCDkEHkaUL7wl2U5J+lSkmfYSn8gYmnGsV6H4ocPLpsW0JeTCfQVJ9KeI4PIg9uWNZpb2Raodu2W3MNrdbSoxoCoA6dqbHV4ehSveuA0JThR0PMdDprNLe65jaFsZUn9s1lOT7hoOdZOHvmlZCG56a2X4bbNtlBTdq3xAyFKlZH3UTTMBXwV9rWWBRRRQBRRRNAFYuaH4OtYXVyG21LV7UJKj8ATXNs3aaLm3Q8g+h1HEPv1rl9gecnFk+dhSklaoKICZk+2cx0JOINLu60jaFsRxiXmz6D6sqGn+aUxOiUvmFK9a9PQk5Oc8vnIgRrS3uzjaFthUl9r2H1e4af5NYuH6pFUOo9fCvtRu39tos7dTy/aiJHyY/TNSDToUkKSZCgCCOYPOtt9i0yoooroCsaXd996zs5pt3hCgpwJUk4JTGeE6cXODrXfu/vLb3zPmsrBH8ST7kHoocjUVJXRxqyC8Rr1am2rNmPOvV8A58KRlSiAZgD7VDeE20ltG52e6fXbLUpM9CYIA6BWcY9Ucqlt2h9btG4vDlpibdg8jGVqB+cUvb+pOzNqsbQSCGnSEOxp/KZ+U5HdNQ+r3R3Yry4RIfMFULXknhGpzHIdjk4jSlrdhH/MLYcJJ89r0pMH3DE/rTK+QoPL90rVBJ4ZBJIITynkOcnSlbYDqU3rClAFKXWyQFcOihz5Vm4Z+KRXDqL58SnF3t1bbOaVBcPGvmAkDUjn25A61M+Gm0lKtVWzv7+yUWlg6wParuIxPaojwztVXVzdbRc/7ii21/SNT+MD7V3bVH/D9rtXGjF8A050Dn8JPScCfmtMfi8/aLO480Urb57+s7PbIkKeVhKe50n/OUV2bj7YXd2DDyzLi0njgR6gSDipqSbpAjt4rNN1tO0ZWkLbbbfdWCJGgQJn5MVXm+e6T2xnfPtHVJadlAAMqSIOCI9SAJjpVn7Nb49p3TkYbbZaB75WofmmvjLIu75TigS1Z8TaJ0U4oDjPeB6fuag4p+pwgPC7fK1XbtWgHlOtpjhUZC+pSo655HNJHitvSXrtbaDLLQDZE44geLiT0VOMZieVTviX4dssJN3bny4UCpsYlRwPLj2qJxA64iq+tNn3lys2qitvhUpxSVNx6iNVEkKKiIAqEr2fYbmuyb/YLISB0yTgzpHXQR0M0pMsKccSlMFSiMRjX9OfSKYE2txxqYSvgA4uIFMiegIHTI+9cybb6cKhQW85I4hMITzORz6/y1TiqLeu5CO9lneGu9gavkscUWqm/KROBxt5mepJVPYpqV8Rt+Wnx9Iw0X3SpJTAJ9YMgCMz1jT71WOyWbm6YFuwlx36YqdJwOAEZg6gGIjJMYirp8Lt1rVm1buUftHnkypxQyOqQP4QDV6Tel6Fj1Irwz3NQ6PrrpXnXBUocKtGiDBBH885PSmTw/R5bdyx/4Ll5IHQKhY/3Vut2PpNoLGjN76hnR1Ov+pOflNZ7IY8raF2nk8ll4fgW1fmkfjU0qoG22KmmHnAJcecWUg9SeBP2gA/FSOytnhhlLYzwjJ5knJJ7kzWwWafTAwiYHKetfL+9Sy0txWiASYz9h35VJKgLd+39btNtvVmxAcXjBdV7Uk9h6o6xUs/uxbrvEXakAvIQWwexM57jMfJo3a2eppkqc/evqLjnYq5fZMD7VLUitNQKTnh4yq/F0TLcGWY9JURAV3gTAPWsbrw2t137dyAlLbeSyEwlSgICj8DlFN9Fd5UCL2Ru1b2q3ltICVXK+NfzEQOg7dzUPuy0bO8ftIhpcvs55KMKSPhWYHWmyoTeazMN3CP3lsri+UHC0/wCnPyBXJeYOzbWz/OagYWgpWg9FJPEPzx8GuNt3ieYe08xtaFDvhUR2INTLTgUkKBkKAIPY1ratUpmBqSYjQnWK7Vg3VHbe/cn+pH+4UUVyfSwSNFFFSAUUUUAVruPYr4NFFAcO7f8A0jP9CakqKKA//9k="/>
          <p:cNvSpPr>
            <a:spLocks noChangeAspect="1" noChangeArrowheads="1"/>
          </p:cNvSpPr>
          <p:nvPr/>
        </p:nvSpPr>
        <p:spPr bwMode="auto">
          <a:xfrm>
            <a:off x="274638" y="-661988"/>
            <a:ext cx="752475" cy="1381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27" descr="data:image/jpg;base64,/9j/4AAQSkZJRgABAQAAAQABAAD/2wCEAAkGBhIQEBUUExMWFRMSGBYZGBgXFyIaHxwfHR8iGSIeHR8hHikkHh4vGSIfIi8iIygpLCwsHic2NTU2NSYrLCkBCQoKDgwNGg8PGiwkHiIpKiwuNSwuLCkwLCksKikvKTAsLCkpLCwsLzA1KSksLCwtNC0pNSwvKSksKSwsKjQpLP/AABEIAJEATwMBIgACEQEDEQH/xAAcAAACAgMBAQAAAAAAAAAAAAAABgUHAgMECAH/xAA7EAABAwMBBgUCAwcCBwAAAAABAgMRAAQhMQUGEkFRYQcTIjJxFIGRobEjM0JSctHwkrIVJTRDU4LB/8QAGQEBAAMBAQAAAAAAAAAAAAAAAAIDBAEF/8QAKREAAgIBAgQEBwAAAAAAAAAAAAECEQMhMQQSMkEiUZHwUmFicbHR8f/aAAwDAQACEQMRAD8AvGiiigCsHnkoSVKISkZJJgCo3au8DbIUBCnEj2yAB/UTgfr2qt96N7XlPttoKHXXOIp9XC22Boc4PWTmKpnlp8sVbOpWN21t8lHiTbAAIEqcXoP/AF/vE8q37B33Q8kB4BtRMAgyknpP8J7H8apHbW87nm+QoJdDfuShZ4VE6lZ5nry0rt3e2sgPuJYMNKQCppZBgjkMwQNcc+dZ5SyR8V9r20OuJ6IBmvtVZsrehy2KfLXxNfyKOmNAeUfqYinvYe9DN1hJ4XMyg641jqKuxcRHJp3IkxRRRWgBRRRQFb76qQhFwtauEIdxOQSoAYzrzgVT+9m1uJSFNGFr4xxBJTCeWs5OT1iKsrxItVKfSpKC6A8sFA6lKYMc41/Cqy3zvA5ecaUlKQYAUfUICQRjmD+ZrNgwp5HLf+lkY9xeZCkgwYnCjPWt7T8BMAycg9CD/f8AOsNEnIifbz+RWsKiI07nSvV5Ui6qLa3P2ki5bCHOHi1PUHSZ1icweZxTRuqwE7RSATjzB+XXt+JJqoN171bLiXUJXghJSBIIM89JiYH3q29y9qJub1txJkKC5GkEJAyOvb5NeHkwvHnVbWZ5xplnUUUV6BEKKKKAQ7yDdvrUUhDBVnmVLSAAOhgfeapPeu0dDTYUzHklziWIIUVqEGRppoav/eHc4PLU62ApasqQskAmIlJB9JjHMUjv7Na4yhbakHRaVie3PER9o0zWF5J4JW0qv9hSaKXbCVTJHXWviMmB+VN+824RaUF2wUtKyZRoQce3OmmDkYra54fPsjhcSkLVB4yvTmRA1PUjM4rfHi8bhd/gujNUbN29omzZLLjCypcrBBzBAjHwJ+D1NOHhowr6/wAxSeAuFXCknPCE9Os8uQjrUTsDdm4ffSSA4pCOEcIgDnKzp/c4q1d29zkWqvNUeJ2CBGAkHUDr3JrCryZOeK+79NiuUrYx0UUVtIhRRRQBXBtbYzNwmHEjAwrmOeD88tK6L18NtrWSAEpJJOggTmqk3j8SrUkgXXEBPs4jnsQI00Ok1TlyculWKIq626yhwhsuuttLHq4APaqTgnPbmo6aVotvEK1uLwfUB8IWsJASkHXAkzMCeWczUHdb5Wx9vFryRH4dP110qHud4GVHEjT+Hp/85AdOdYceN81uDor1vY9V2Vk2ygIbSEpGgArfXlnZW/l2y6kt3Tg9ScKUVA8sgyO3YV6kaVKQeoFelF/IsMqKKKkAooooDFxsKBSoAgiCDkEHkaUL7wl2U5J+lSkmfYSn8gYmnGsV6H4ocPLpsW0JeTCfQVJ9KeI4PIg9uWNZpb2Raodu2W3MNrdbSoxoCoA6dqbHV4ehSveuA0JThR0PMdDprNLe65jaFsZUn9s1lOT7hoOdZOHvmlZCG56a2X4bbNtlBTdq3xAyFKlZH3UTTMBXwV9rWWBRRRQBRRRNAFYuaH4OtYXVyG21LV7UJKj8ATXNs3aaLm3Q8g+h1HEPv1rl9gecnFk+dhSklaoKICZk+2cx0JOINLu60jaFsRxiXmz6D6sqGn+aUxOiUvmFK9a9PQk5Oc8vnIgRrS3uzjaFthUl9r2H1e4af5NYuH6pFUOo9fCvtRu39tos7dTy/aiJHyY/TNSDToUkKSZCgCCOYPOtt9i0yoooroCsaXd996zs5pt3hCgpwJUk4JTGeE6cXODrXfu/vLb3zPmsrBH8ST7kHoocjUVJXRxqyC8Rr1am2rNmPOvV8A58KRlSiAZgD7VDeE20ltG52e6fXbLUpM9CYIA6BWcY9Ucqlt2h9btG4vDlpibdg8jGVqB+cUvb+pOzNqsbQSCGnSEOxp/KZ+U5HdNQ+r3R3Yry4RIfMFULXknhGpzHIdjk4jSlrdhH/MLYcJJ89r0pMH3DE/rTK+QoPL90rVBJ4ZBJIITynkOcnSlbYDqU3rClAFKXWyQFcOihz5Vm4Z+KRXDqL58SnF3t1bbOaVBcPGvmAkDUjn25A61M+Gm0lKtVWzv7+yUWlg6wParuIxPaojwztVXVzdbRc/7ii21/SNT+MD7V3bVH/D9rtXGjF8A050Dn8JPScCfmtMfi8/aLO480Urb57+s7PbIkKeVhKe50n/OUV2bj7YXd2DDyzLi0njgR6gSDipqSbpAjt4rNN1tO0ZWkLbbbfdWCJGgQJn5MVXm+e6T2xnfPtHVJadlAAMqSIOCI9SAJjpVn7Nb49p3TkYbbZaB75WofmmvjLIu75TigS1Z8TaJ0U4oDjPeB6fuag4p+pwgPC7fK1XbtWgHlOtpjhUZC+pSo655HNJHitvSXrtbaDLLQDZE44geLiT0VOMZieVTviX4dssJN3bny4UCpsYlRwPLj2qJxA64iq+tNn3lys2qitvhUpxSVNx6iNVEkKKiIAqEr2fYbmuyb/YLISB0yTgzpHXQR0M0pMsKccSlMFSiMRjX9OfSKYE2txxqYSvgA4uIFMiegIHTI+9cybb6cKhQW85I4hMITzORz6/y1TiqLeu5CO9lneGu9gavkscUWqm/KROBxt5mepJVPYpqV8Rt+Wnx9Iw0X3SpJTAJ9YMgCMz1jT71WOyWbm6YFuwlx36YqdJwOAEZg6gGIjJMYirp8Lt1rVm1buUftHnkypxQyOqQP4QDV6Tel6Fj1Irwz3NQ6PrrpXnXBUocKtGiDBBH885PSmTw/R5bdyx/4Ll5IHQKhY/3Vut2PpNoLGjN76hnR1Ov+pOflNZ7IY8raF2nk8ll4fgW1fmkfjU0qoG22KmmHnAJcecWUg9SeBP2gA/FSOytnhhlLYzwjJ5knJJ7kzWwWafTAwiYHKetfL+9Sy0txWiASYz9h35VJKgLd+39btNtvVmxAcXjBdV7Uk9h6o6xUs/uxbrvEXakAvIQWwexM57jMfJo3a2eppkqc/evqLjnYq5fZMD7VLUitNQKTnh4yq/F0TLcGWY9JURAV3gTAPWsbrw2t137dyAlLbeSyEwlSgICj8DlFN9Fd5UCL2Ru1b2q3ltICVXK+NfzEQOg7dzUPuy0bO8ftIhpcvs55KMKSPhWYHWmyoTeazMN3CP3lsri+UHC0/wCnPyBXJeYOzbWz/OagYWgpWg9FJPEPzx8GuNt3ieYe08xtaFDvhUR2INTLTgUkKBkKAIPY1ratUpmBqSYjQnWK7Vg3VHbe/cn+pH+4UUVyfSwSNFFFSAUUUUAVruPYr4NFFAcO7f8A0jP9CakqKKA//9k="/>
          <p:cNvSpPr>
            <a:spLocks noChangeAspect="1" noChangeArrowheads="1"/>
          </p:cNvSpPr>
          <p:nvPr/>
        </p:nvSpPr>
        <p:spPr bwMode="auto">
          <a:xfrm>
            <a:off x="7848600" y="4876800"/>
            <a:ext cx="1066800" cy="1958052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AutoShape 27" descr="data:image/jpg;base64,/9j/4AAQSkZJRgABAQAAAQABAAD/2wCEAAkGBhIQEBUUExMWFRMSGBYZGBgXFyIaHxwfHR8iGSIeHR8hHikkHh4vGSIfIi8iIygpLCwsHic2NTU2NSYrLCkBCQoKDgwNGg8PGiwkHiIpKiwuNSwuLCkwLCksKikvKTAsLCkpLCwsLzA1KSksLCwtNC0pNSwvKSksKSwsKjQpLP/AABEIAJEATwMBIgACEQEDEQH/xAAcAAACAgMBAQAAAAAAAAAAAAAABgUHAgMECAH/xAA7EAABAwMBBgUCAwcCBwAAAAABAgMRAAQhMQUGEkFRYQcTIjJxFIGRobEjM0JSctHwkrIVJTRDU4LB/8QAGQEBAAMBAQAAAAAAAAAAAAAAAAIDBAEF/8QAKREAAgIBAgQEBwAAAAAAAAAAAAECEQMhMQQSMkEiUZHwUmFicbHR8f/aAAwDAQACEQMRAD8AvGiiigCsHnkoSVKISkZJJgCo3au8DbIUBCnEj2yAB/UTgfr2qt96N7XlPttoKHXXOIp9XC22Boc4PWTmKpnlp8sVbOpWN21t8lHiTbAAIEqcXoP/AF/vE8q37B33Q8kB4BtRMAgyknpP8J7H8apHbW87nm+QoJdDfuShZ4VE6lZ5nry0rt3e2sgPuJYMNKQCppZBgjkMwQNcc+dZ5SyR8V9r20OuJ6IBmvtVZsrehy2KfLXxNfyKOmNAeUfqYinvYe9DN1hJ4XMyg641jqKuxcRHJp3IkxRRRWgBRRRQFb76qQhFwtauEIdxOQSoAYzrzgVT+9m1uJSFNGFr4xxBJTCeWs5OT1iKsrxItVKfSpKC6A8sFA6lKYMc41/Cqy3zvA5ecaUlKQYAUfUICQRjmD+ZrNgwp5HLf+lkY9xeZCkgwYnCjPWt7T8BMAycg9CD/f8AOsNEnIifbz+RWsKiI07nSvV5Ui6qLa3P2ki5bCHOHi1PUHSZ1icweZxTRuqwE7RSATjzB+XXt+JJqoN171bLiXUJXghJSBIIM89JiYH3q29y9qJub1txJkKC5GkEJAyOvb5NeHkwvHnVbWZ5xplnUUUV6BEKKKKAQ7yDdvrUUhDBVnmVLSAAOhgfeapPeu0dDTYUzHklziWIIUVqEGRppoav/eHc4PLU62ApasqQskAmIlJB9JjHMUjv7Na4yhbakHRaVie3PER9o0zWF5J4JW0qv9hSaKXbCVTJHXWviMmB+VN+824RaUF2wUtKyZRoQce3OmmDkYra54fPsjhcSkLVB4yvTmRA1PUjM4rfHi8bhd/gujNUbN29omzZLLjCypcrBBzBAjHwJ+D1NOHhowr6/wAxSeAuFXCknPCE9Os8uQjrUTsDdm4ffSSA4pCOEcIgDnKzp/c4q1d29zkWqvNUeJ2CBGAkHUDr3JrCryZOeK+79NiuUrYx0UUVtIhRRRQBXBtbYzNwmHEjAwrmOeD88tK6L18NtrWSAEpJJOggTmqk3j8SrUkgXXEBPs4jnsQI00Ok1TlyculWKIq626yhwhsuuttLHq4APaqTgnPbmo6aVotvEK1uLwfUB8IWsJASkHXAkzMCeWczUHdb5Wx9vFryRH4dP110qHud4GVHEjT+Hp/85AdOdYceN81uDor1vY9V2Vk2ygIbSEpGgArfXlnZW/l2y6kt3Tg9ScKUVA8sgyO3YV6kaVKQeoFelF/IsMqKKKkAooooDFxsKBSoAgiCDkEHkaUL7wl2U5J+lSkmfYSn8gYmnGsV6H4ocPLpsW0JeTCfQVJ9KeI4PIg9uWNZpb2Raodu2W3MNrdbSoxoCoA6dqbHV4ehSveuA0JThR0PMdDprNLe65jaFsZUn9s1lOT7hoOdZOHvmlZCG56a2X4bbNtlBTdq3xAyFKlZH3UTTMBXwV9rWWBRRRQBRRRNAFYuaH4OtYXVyG21LV7UJKj8ATXNs3aaLm3Q8g+h1HEPv1rl9gecnFk+dhSklaoKICZk+2cx0JOINLu60jaFsRxiXmz6D6sqGn+aUxOiUvmFK9a9PQk5Oc8vnIgRrS3uzjaFthUl9r2H1e4af5NYuH6pFUOo9fCvtRu39tos7dTy/aiJHyY/TNSDToUkKSZCgCCOYPOtt9i0yoooroCsaXd996zs5pt3hCgpwJUk4JTGeE6cXODrXfu/vLb3zPmsrBH8ST7kHoocjUVJXRxqyC8Rr1am2rNmPOvV8A58KRlSiAZgD7VDeE20ltG52e6fXbLUpM9CYIA6BWcY9Ucqlt2h9btG4vDlpibdg8jGVqB+cUvb+pOzNqsbQSCGnSEOxp/KZ+U5HdNQ+r3R3Yry4RIfMFULXknhGpzHIdjk4jSlrdhH/MLYcJJ89r0pMH3DE/rTK+QoPL90rVBJ4ZBJIITynkOcnSlbYDqU3rClAFKXWyQFcOihz5Vm4Z+KRXDqL58SnF3t1bbOaVBcPGvmAkDUjn25A61M+Gm0lKtVWzv7+yUWlg6wParuIxPaojwztVXVzdbRc/7ii21/SNT+MD7V3bVH/D9rtXGjF8A050Dn8JPScCfmtMfi8/aLO480Urb57+s7PbIkKeVhKe50n/OUV2bj7YXd2DDyzLi0njgR6gSDipqSbpAjt4rNN1tO0ZWkLbbbfdWCJGgQJn5MVXm+e6T2xnfPtHVJadlAAMqSIOCI9SAJjpVn7Nb49p3TkYbbZaB75WofmmvjLIu75TigS1Z8TaJ0U4oDjPeB6fuag4p+pwgPC7fK1XbtWgHlOtpjhUZC+pSo655HNJHitvSXrtbaDLLQDZE44geLiT0VOMZieVTviX4dssJN3bny4UCpsYlRwPLj2qJxA64iq+tNn3lys2qitvhUpxSVNx6iNVEkKKiIAqEr2fYbmuyb/YLISB0yTgzpHXQR0M0pMsKccSlMFSiMRjX9OfSKYE2txxqYSvgA4uIFMiegIHTI+9cybb6cKhQW85I4hMITzORz6/y1TiqLeu5CO9lneGu9gavkscUWqm/KROBxt5mepJVPYpqV8Rt+Wnx9Iw0X3SpJTAJ9YMgCMz1jT71WOyWbm6YFuwlx36YqdJwOAEZg6gGIjJMYirp8Lt1rVm1buUftHnkypxQyOqQP4QDV6Tel6Fj1Irwz3NQ6PrrpXnXBUocKtGiDBBH885PSmTw/R5bdyx/4Ll5IHQKhY/3Vut2PpNoLGjN76hnR1Ov+pOflNZ7IY8raF2nk8ll4fgW1fmkfjU0qoG22KmmHnAJcecWUg9SeBP2gA/FSOytnhhlLYzwjJ5knJJ7kzWwWafTAwiYHKetfL+9Sy0txWiASYz9h35VJKgLd+39btNtvVmxAcXjBdV7Uk9h6o6xUs/uxbrvEXakAvIQWwexM57jMfJo3a2eppkqc/evqLjnYq5fZMD7VLUitNQKTnh4yq/F0TLcGWY9JURAV3gTAPWsbrw2t137dyAlLbeSyEwlSgICj8DlFN9Fd5UCL2Ru1b2q3ltICVXK+NfzEQOg7dzUPuy0bO8ftIhpcvs55KMKSPhWYHWmyoTeazMN3CP3lsri+UHC0/wCnPyBXJeYOzbWz/OagYWgpWg9FJPEPzx8GuNt3ieYe08xtaFDvhUR2INTLTgUkKBkKAIPY1ratUpmBqSYjQnWK7Vg3VHbe/cn+pH+4UUVyfSwSNFFFSAUUUUAVruPYr4NFFAcO7f8A0jP9CakqKKA//9k="/>
          <p:cNvSpPr>
            <a:spLocks noChangeAspect="1" noChangeArrowheads="1"/>
          </p:cNvSpPr>
          <p:nvPr/>
        </p:nvSpPr>
        <p:spPr bwMode="auto">
          <a:xfrm>
            <a:off x="-990600" y="0"/>
            <a:ext cx="752475" cy="1381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8943" name="Picture 31" descr="http://www.geo.arizona.edu/Antevs/nats104/viru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4648200"/>
            <a:ext cx="942975" cy="1733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6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70775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One way a Virus Reproduces</a:t>
            </a: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76D164-E6BF-4702-9074-33930ED7BA2B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029" name="Text Box 3"/>
          <p:cNvSpPr txBox="1">
            <a:spLocks noChangeArrowheads="1"/>
          </p:cNvSpPr>
          <p:nvPr/>
        </p:nvSpPr>
        <p:spPr bwMode="auto">
          <a:xfrm>
            <a:off x="7010400" y="1295400"/>
            <a:ext cx="1905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Virus injects its DNA</a:t>
            </a:r>
          </a:p>
        </p:txBody>
      </p:sp>
      <p:sp>
        <p:nvSpPr>
          <p:cNvPr id="1030" name="Text Box 4"/>
          <p:cNvSpPr txBox="1">
            <a:spLocks noChangeArrowheads="1"/>
          </p:cNvSpPr>
          <p:nvPr/>
        </p:nvSpPr>
        <p:spPr bwMode="auto">
          <a:xfrm>
            <a:off x="6705600" y="419100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>
                <a:latin typeface="Arial" charset="0"/>
              </a:rPr>
              <a:t>Virus DNA commands host cell to make new viral parts</a:t>
            </a:r>
          </a:p>
        </p:txBody>
      </p:sp>
      <p:sp>
        <p:nvSpPr>
          <p:cNvPr id="1031" name="Text Box 5"/>
          <p:cNvSpPr txBox="1">
            <a:spLocks noChangeArrowheads="1"/>
          </p:cNvSpPr>
          <p:nvPr/>
        </p:nvSpPr>
        <p:spPr bwMode="auto">
          <a:xfrm>
            <a:off x="762000" y="5105400"/>
            <a:ext cx="243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>
                <a:latin typeface="Arial" charset="0"/>
              </a:rPr>
              <a:t>New viral parts assembled</a:t>
            </a:r>
          </a:p>
        </p:txBody>
      </p:sp>
      <p:sp>
        <p:nvSpPr>
          <p:cNvPr id="1032" name="Text Box 6"/>
          <p:cNvSpPr txBox="1">
            <a:spLocks noChangeArrowheads="1"/>
          </p:cNvSpPr>
          <p:nvPr/>
        </p:nvSpPr>
        <p:spPr bwMode="auto">
          <a:xfrm>
            <a:off x="228600" y="2514600"/>
            <a:ext cx="1981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 dirty="0">
                <a:latin typeface="Arial" charset="0"/>
              </a:rPr>
              <a:t>Cell </a:t>
            </a:r>
            <a:r>
              <a:rPr lang="en-US" sz="1800" dirty="0" smtClean="0">
                <a:latin typeface="Arial" charset="0"/>
              </a:rPr>
              <a:t>breaks apart </a:t>
            </a:r>
            <a:r>
              <a:rPr lang="en-US" sz="1800" dirty="0">
                <a:latin typeface="Arial" charset="0"/>
              </a:rPr>
              <a:t>and new viruses are released</a:t>
            </a:r>
          </a:p>
        </p:txBody>
      </p:sp>
      <p:grpSp>
        <p:nvGrpSpPr>
          <p:cNvPr id="1033" name="Group 12"/>
          <p:cNvGrpSpPr>
            <a:grpSpLocks/>
          </p:cNvGrpSpPr>
          <p:nvPr/>
        </p:nvGrpSpPr>
        <p:grpSpPr bwMode="auto">
          <a:xfrm>
            <a:off x="1981200" y="1066800"/>
            <a:ext cx="5200650" cy="5172075"/>
            <a:chOff x="1242" y="531"/>
            <a:chExt cx="3276" cy="3258"/>
          </a:xfrm>
        </p:grpSpPr>
        <p:pic>
          <p:nvPicPr>
            <p:cNvPr id="1037" name="Picture 2" descr="Ch1F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42" y="531"/>
              <a:ext cx="3276" cy="3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026" name="Object 11"/>
            <p:cNvGraphicFramePr>
              <a:graphicFrameLocks noChangeAspect="1"/>
            </p:cNvGraphicFramePr>
            <p:nvPr/>
          </p:nvGraphicFramePr>
          <p:xfrm>
            <a:off x="1536" y="1200"/>
            <a:ext cx="312" cy="366"/>
          </p:xfrm>
          <a:graphic>
            <a:graphicData uri="http://schemas.openxmlformats.org/presentationml/2006/ole">
              <p:oleObj spid="_x0000_s1027" name="Photo Editor Photo" r:id="rId4" imgW="495369" imgH="581106" progId="">
                <p:embed/>
              </p:oleObj>
            </a:graphicData>
          </a:graphic>
        </p:graphicFrame>
      </p:grpSp>
      <p:sp>
        <p:nvSpPr>
          <p:cNvPr id="1035" name="Text Box 14"/>
          <p:cNvSpPr txBox="1">
            <a:spLocks noChangeArrowheads="1"/>
          </p:cNvSpPr>
          <p:nvPr/>
        </p:nvSpPr>
        <p:spPr bwMode="auto">
          <a:xfrm>
            <a:off x="457200" y="1295400"/>
            <a:ext cx="190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>
                <a:latin typeface="Arial" charset="0"/>
              </a:rPr>
              <a:t>Virus attaches to host cell.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EED99F-19D1-4463-BCB1-10D7D69E01A7}" type="slidenum">
              <a:rPr lang="en-US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25901" name="Group 301"/>
          <p:cNvGraphicFramePr>
            <a:graphicFrameLocks noGrp="1"/>
          </p:cNvGraphicFramePr>
          <p:nvPr/>
        </p:nvGraphicFramePr>
        <p:xfrm>
          <a:off x="381000" y="1295400"/>
          <a:ext cx="8458200" cy="5217272"/>
        </p:xfrm>
        <a:graphic>
          <a:graphicData uri="http://schemas.openxmlformats.org/drawingml/2006/table">
            <a:tbl>
              <a:tblPr/>
              <a:tblGrid>
                <a:gridCol w="1621155"/>
                <a:gridCol w="2960370"/>
                <a:gridCol w="3876675"/>
              </a:tblGrid>
              <a:tr h="42609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Disease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Transmission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Symptoms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861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Common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Cold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Inhalation, direct contact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Sinus congestion, muscle aches, cough, fever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01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Smallpox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Inhalation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Blisters, lesions, fever, blindness, scars; often fatal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63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Influenza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(Flu)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Inhalation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Headache, muscle ache, sore throat, cough, fatigue, fever, chills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49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Warts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Direct contact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Lumps on skin or mucus membranes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49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Tobacco Mosaic Virus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Direct contact (of sap)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Molting and discoloration of leaves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43" name="Title 4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0775" cy="1143000"/>
          </a:xfrm>
        </p:spPr>
        <p:txBody>
          <a:bodyPr/>
          <a:lstStyle/>
          <a:p>
            <a:pPr eaLnBrk="1" hangingPunct="1"/>
            <a:r>
              <a:rPr lang="en-US" smtClean="0"/>
              <a:t>Viral Diseases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Treatment</a:t>
            </a:r>
          </a:p>
        </p:txBody>
      </p:sp>
      <p:sp>
        <p:nvSpPr>
          <p:cNvPr id="18435" name="Content Placeholder 8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pPr eaLnBrk="1" hangingPunct="1"/>
            <a:r>
              <a:rPr lang="en-US" smtClean="0"/>
              <a:t>There are not cures for viral diseases</a:t>
            </a:r>
          </a:p>
          <a:p>
            <a:pPr eaLnBrk="1" hangingPunct="1"/>
            <a:r>
              <a:rPr lang="en-US" smtClean="0"/>
              <a:t>You can not treat a virus with antibiotics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However…</a:t>
            </a:r>
          </a:p>
          <a:p>
            <a:pPr eaLnBrk="1" hangingPunct="1"/>
            <a:r>
              <a:rPr lang="en-US" smtClean="0"/>
              <a:t>Some viruses can be prevented through the use of vaccines.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38318A-9093-4D43-B483-DB6C76DE1F1D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Vaccines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295400"/>
            <a:ext cx="3276600" cy="4525963"/>
          </a:xfrm>
        </p:spPr>
        <p:txBody>
          <a:bodyPr>
            <a:normAutofit fontScale="92500" lnSpcReduction="10000"/>
          </a:bodyPr>
          <a:lstStyle/>
          <a:p>
            <a:pPr marL="420624" indent="-384048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4000" dirty="0" smtClean="0"/>
          </a:p>
          <a:p>
            <a:pPr marL="420624" indent="-384048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Vaccines contain</a:t>
            </a:r>
          </a:p>
          <a:p>
            <a:pPr marL="420624" indent="-384048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weakened or killed strain of the virus</a:t>
            </a:r>
            <a:endParaRPr lang="en-US" sz="4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F5BCC-44D1-4974-B389-47AEDA8B6471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Content Placeholder 9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10000" cy="5257800"/>
          </a:xfrm>
        </p:spPr>
        <p:txBody>
          <a:bodyPr>
            <a:normAutofit fontScale="92500" lnSpcReduction="1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How Vaccines Work:</a:t>
            </a:r>
          </a:p>
          <a:p>
            <a:pPr marL="55092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Weakened or killed virus enters the body (nasal spray or injection)</a:t>
            </a:r>
          </a:p>
          <a:p>
            <a:pPr marL="55092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Your body responds to it by making antibodies.</a:t>
            </a:r>
          </a:p>
          <a:p>
            <a:pPr marL="55092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Then, when your body comes in contact with the viruses later you don’t become symptomatic, you are immune.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1579</TotalTime>
  <Words>382</Words>
  <Application>Microsoft Office PowerPoint</Application>
  <PresentationFormat>On-screen Show (4:3)</PresentationFormat>
  <Paragraphs>73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Technic</vt:lpstr>
      <vt:lpstr>Photo Editor Photo</vt:lpstr>
      <vt:lpstr>Viruses</vt:lpstr>
      <vt:lpstr>Viruses</vt:lpstr>
      <vt:lpstr>Why don’t we call viruses living?</vt:lpstr>
      <vt:lpstr>Slide 4</vt:lpstr>
      <vt:lpstr>Common Virus Shapes:</vt:lpstr>
      <vt:lpstr>One way a Virus Reproduces</vt:lpstr>
      <vt:lpstr>Viral Diseases</vt:lpstr>
      <vt:lpstr>Treatment</vt:lpstr>
      <vt:lpstr>Vaccines</vt:lpstr>
      <vt:lpstr>FYI:  What about Tamiflu?</vt:lpstr>
    </vt:vector>
  </TitlesOfParts>
  <Company>cfisd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cfisd</dc:creator>
  <cp:lastModifiedBy>Karen Edmonds</cp:lastModifiedBy>
  <cp:revision>89</cp:revision>
  <cp:lastPrinted>2002-12-04T21:43:40Z</cp:lastPrinted>
  <dcterms:created xsi:type="dcterms:W3CDTF">2002-12-02T14:09:06Z</dcterms:created>
  <dcterms:modified xsi:type="dcterms:W3CDTF">2016-07-07T14:00:23Z</dcterms:modified>
</cp:coreProperties>
</file>